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8288000" cy="10287000"/>
  <p:notesSz cx="6858000" cy="9144000"/>
  <p:embeddedFontLst>
    <p:embeddedFont>
      <p:font typeface="Pattanakarn Italics" panose="020B0604020202020204" charset="-34"/>
      <p:regular r:id="rId50"/>
    </p:embeddedFont>
    <p:embeddedFont>
      <p:font typeface="Pattanakarn Bold Italics" panose="020B0604020202020204" charset="-34"/>
      <p:regular r:id="rId51"/>
    </p:embeddedFont>
    <p:embeddedFont>
      <p:font typeface="Pattanakarn Bold" panose="020B0604020202020204" charset="-34"/>
      <p:regular r:id="rId52"/>
    </p:embeddedFont>
    <p:embeddedFont>
      <p:font typeface="Calibri" panose="020F0502020204030204" pitchFamily="34" charset="0"/>
      <p:regular r:id="rId53"/>
      <p:bold r:id="rId54"/>
      <p:italic r:id="rId55"/>
      <p:boldItalic r:id="rId56"/>
    </p:embeddedFont>
    <p:embeddedFont>
      <p:font typeface="Pattanakarn" panose="020B0604020202020204" charset="-34"/>
      <p:regular r:id="rId57"/>
    </p:embeddedFont>
    <p:embeddedFont>
      <p:font typeface="Lustria" panose="020B0604020202020204" charset="0"/>
      <p:regular r:id="rId58"/>
    </p:embeddedFont>
    <p:embeddedFont>
      <p:font typeface="Canva Sans" panose="020B060402020202020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56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8.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7.sv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7.sv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0.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6.png"/><Relationship Id="rId10" Type="http://schemas.openxmlformats.org/officeDocument/2006/relationships/image" Target="../media/image15.svg"/><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46455"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241103"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546494" y="2374942"/>
            <a:ext cx="7653914" cy="5135080"/>
          </a:xfrm>
          <a:custGeom>
            <a:avLst/>
            <a:gdLst/>
            <a:ahLst/>
            <a:cxnLst/>
            <a:rect l="l" t="t" r="r" b="b"/>
            <a:pathLst>
              <a:path w="7653914" h="5135080">
                <a:moveTo>
                  <a:pt x="0" y="0"/>
                </a:moveTo>
                <a:lnTo>
                  <a:pt x="7653914" y="0"/>
                </a:lnTo>
                <a:lnTo>
                  <a:pt x="7653914" y="5135080"/>
                </a:lnTo>
                <a:lnTo>
                  <a:pt x="0" y="51350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9144000" y="904219"/>
            <a:ext cx="8611954" cy="8611954"/>
            <a:chOff x="0" y="0"/>
            <a:chExt cx="812800" cy="812800"/>
          </a:xfrm>
        </p:grpSpPr>
        <p:sp>
          <p:nvSpPr>
            <p:cNvPr id="6" name="Freeform 6"/>
            <p:cNvSpPr/>
            <p:nvPr/>
          </p:nvSpPr>
          <p:spPr>
            <a:xfrm>
              <a:off x="0" y="0"/>
              <a:ext cx="812800" cy="812800"/>
            </a:xfrm>
            <a:custGeom>
              <a:avLst/>
              <a:gdLst/>
              <a:ahLst/>
              <a:cxnLst/>
              <a:rect l="l" t="t" r="r" b="b"/>
              <a:pathLst>
                <a:path w="812800" h="812800">
                  <a:moveTo>
                    <a:pt x="20676" y="0"/>
                  </a:moveTo>
                  <a:lnTo>
                    <a:pt x="792124" y="0"/>
                  </a:lnTo>
                  <a:cubicBezTo>
                    <a:pt x="797607" y="0"/>
                    <a:pt x="802866" y="2178"/>
                    <a:pt x="806744" y="6056"/>
                  </a:cubicBezTo>
                  <a:cubicBezTo>
                    <a:pt x="810622" y="9934"/>
                    <a:pt x="812800" y="15193"/>
                    <a:pt x="812800" y="20676"/>
                  </a:cubicBezTo>
                  <a:lnTo>
                    <a:pt x="812800" y="792124"/>
                  </a:lnTo>
                  <a:cubicBezTo>
                    <a:pt x="812800" y="797607"/>
                    <a:pt x="810622" y="802866"/>
                    <a:pt x="806744" y="806744"/>
                  </a:cubicBezTo>
                  <a:cubicBezTo>
                    <a:pt x="802866" y="810622"/>
                    <a:pt x="797607" y="812800"/>
                    <a:pt x="792124" y="812800"/>
                  </a:cubicBezTo>
                  <a:lnTo>
                    <a:pt x="20676" y="812800"/>
                  </a:lnTo>
                  <a:cubicBezTo>
                    <a:pt x="15193" y="812800"/>
                    <a:pt x="9934" y="810622"/>
                    <a:pt x="6056" y="806744"/>
                  </a:cubicBezTo>
                  <a:cubicBezTo>
                    <a:pt x="2178" y="802866"/>
                    <a:pt x="0" y="797607"/>
                    <a:pt x="0" y="792124"/>
                  </a:cubicBezTo>
                  <a:lnTo>
                    <a:pt x="0" y="20676"/>
                  </a:lnTo>
                  <a:cubicBezTo>
                    <a:pt x="0" y="15193"/>
                    <a:pt x="2178" y="9934"/>
                    <a:pt x="6056" y="6056"/>
                  </a:cubicBezTo>
                  <a:cubicBezTo>
                    <a:pt x="9934" y="2178"/>
                    <a:pt x="15193" y="0"/>
                    <a:pt x="20676" y="0"/>
                  </a:cubicBezTo>
                  <a:close/>
                </a:path>
              </a:pathLst>
            </a:custGeom>
            <a:blipFill>
              <a:blip r:embed="rId6"/>
              <a:stretch>
                <a:fillRect/>
              </a:stretch>
            </a:blipFill>
          </p:spPr>
        </p:sp>
      </p:grpSp>
      <p:sp>
        <p:nvSpPr>
          <p:cNvPr id="7" name="TextBox 7"/>
          <p:cNvSpPr txBox="1"/>
          <p:nvPr/>
        </p:nvSpPr>
        <p:spPr>
          <a:xfrm>
            <a:off x="1729909" y="3284941"/>
            <a:ext cx="5287084" cy="2867906"/>
          </a:xfrm>
          <a:prstGeom prst="rect">
            <a:avLst/>
          </a:prstGeom>
        </p:spPr>
        <p:txBody>
          <a:bodyPr lIns="0" tIns="0" rIns="0" bIns="0" rtlCol="0" anchor="t">
            <a:spAutoFit/>
          </a:bodyPr>
          <a:lstStyle/>
          <a:p>
            <a:pPr algn="ctr">
              <a:lnSpc>
                <a:spcPts val="7632"/>
              </a:lnSpc>
            </a:pPr>
            <a:r>
              <a:rPr lang="en-US" sz="5452" u="sng">
                <a:solidFill>
                  <a:srgbClr val="FFFFFF"/>
                </a:solidFill>
                <a:latin typeface="Pattanakarn Bold Italics"/>
                <a:ea typeface="Pattanakarn Bold Italics"/>
                <a:cs typeface="Pattanakarn Bold Italics"/>
                <a:sym typeface="Pattanakarn Bold Italics"/>
              </a:rPr>
              <a:t>03</a:t>
            </a:r>
          </a:p>
          <a:p>
            <a:pPr algn="ctr">
              <a:lnSpc>
                <a:spcPts val="7632"/>
              </a:lnSpc>
            </a:pPr>
            <a:r>
              <a:rPr lang="en-US" sz="5452">
                <a:solidFill>
                  <a:srgbClr val="FFFFFF"/>
                </a:solidFill>
                <a:latin typeface="Pattanakarn Bold"/>
                <a:ea typeface="Pattanakarn Bold"/>
                <a:cs typeface="Pattanakarn Bold"/>
                <a:sym typeface="Pattanakarn Bold"/>
              </a:rPr>
              <a:t>Project </a:t>
            </a:r>
          </a:p>
          <a:p>
            <a:pPr marL="0" lvl="0" indent="0" algn="ctr">
              <a:lnSpc>
                <a:spcPts val="7632"/>
              </a:lnSpc>
              <a:spcBef>
                <a:spcPct val="0"/>
              </a:spcBef>
            </a:pPr>
            <a:r>
              <a:rPr lang="en-US" sz="5452">
                <a:solidFill>
                  <a:srgbClr val="FFFFFF"/>
                </a:solidFill>
                <a:latin typeface="Pattanakarn Bold"/>
                <a:ea typeface="Pattanakarn Bold"/>
                <a:cs typeface="Pattanakarn Bold"/>
                <a:sym typeface="Pattanakarn Bold"/>
              </a:rPr>
              <a:t>Specifications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58254"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379245"/>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2253844" y="-23483"/>
            <a:ext cx="12640204" cy="1052183"/>
          </a:xfrm>
          <a:prstGeom prst="rect">
            <a:avLst/>
          </a:prstGeom>
        </p:spPr>
        <p:txBody>
          <a:bodyPr lIns="0" tIns="0" rIns="0" bIns="0" rtlCol="0" anchor="t">
            <a:spAutoFit/>
          </a:bodyPr>
          <a:lstStyle/>
          <a:p>
            <a:pPr marL="0" lvl="0" indent="0" algn="ctr">
              <a:lnSpc>
                <a:spcPts val="8680"/>
              </a:lnSpc>
              <a:spcBef>
                <a:spcPct val="0"/>
              </a:spcBef>
            </a:pPr>
            <a:r>
              <a:rPr lang="en-US" sz="6200">
                <a:solidFill>
                  <a:srgbClr val="FFFFFF"/>
                </a:solidFill>
                <a:latin typeface="Pattanakarn Bold"/>
                <a:ea typeface="Pattanakarn Bold"/>
                <a:cs typeface="Pattanakarn Bold"/>
                <a:sym typeface="Pattanakarn Bold"/>
              </a:rPr>
              <a:t>Literature Review </a:t>
            </a:r>
          </a:p>
        </p:txBody>
      </p:sp>
      <p:sp>
        <p:nvSpPr>
          <p:cNvPr id="5" name="TextBox 5"/>
          <p:cNvSpPr txBox="1"/>
          <p:nvPr/>
        </p:nvSpPr>
        <p:spPr>
          <a:xfrm>
            <a:off x="0" y="923925"/>
            <a:ext cx="6458494" cy="896620"/>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FFFFFF"/>
                </a:solidFill>
                <a:latin typeface="Lustria"/>
                <a:ea typeface="Lustria"/>
                <a:cs typeface="Lustria"/>
                <a:sym typeface="Lustria"/>
              </a:rPr>
              <a:t>Previous Works</a:t>
            </a:r>
          </a:p>
        </p:txBody>
      </p:sp>
      <p:sp>
        <p:nvSpPr>
          <p:cNvPr id="6" name="TextBox 6"/>
          <p:cNvSpPr txBox="1"/>
          <p:nvPr/>
        </p:nvSpPr>
        <p:spPr>
          <a:xfrm>
            <a:off x="1028700" y="1775230"/>
            <a:ext cx="16902517" cy="587375"/>
          </a:xfrm>
          <a:prstGeom prst="rect">
            <a:avLst/>
          </a:prstGeom>
        </p:spPr>
        <p:txBody>
          <a:bodyPr lIns="0" tIns="0" rIns="0" bIns="0" rtlCol="0" anchor="t">
            <a:spAutoFit/>
          </a:bodyPr>
          <a:lstStyle/>
          <a:p>
            <a:pPr algn="l">
              <a:lnSpc>
                <a:spcPts val="4899"/>
              </a:lnSpc>
            </a:pPr>
            <a:r>
              <a:rPr lang="en-US" sz="3499">
                <a:solidFill>
                  <a:srgbClr val="FFFFFF"/>
                </a:solidFill>
                <a:latin typeface="Lustria"/>
                <a:ea typeface="Lustria"/>
                <a:cs typeface="Lustria"/>
                <a:sym typeface="Lustria"/>
              </a:rPr>
              <a:t>1.Detecting-Images-Generated-by-Diffusers: (2023)</a:t>
            </a:r>
          </a:p>
        </p:txBody>
      </p:sp>
      <p:sp>
        <p:nvSpPr>
          <p:cNvPr id="7" name="TextBox 7"/>
          <p:cNvSpPr txBox="1"/>
          <p:nvPr/>
        </p:nvSpPr>
        <p:spPr>
          <a:xfrm>
            <a:off x="1385483" y="2412844"/>
            <a:ext cx="16226551" cy="1012190"/>
          </a:xfrm>
          <a:prstGeom prst="rect">
            <a:avLst/>
          </a:prstGeom>
        </p:spPr>
        <p:txBody>
          <a:bodyPr lIns="0" tIns="0" rIns="0" bIns="0" rtlCol="0" anchor="t">
            <a:spAutoFit/>
          </a:bodyPr>
          <a:lstStyle/>
          <a:p>
            <a:pPr algn="l">
              <a:lnSpc>
                <a:spcPts val="4060"/>
              </a:lnSpc>
            </a:pPr>
            <a:r>
              <a:rPr lang="en-US" sz="2900">
                <a:solidFill>
                  <a:srgbClr val="FFFFFF"/>
                </a:solidFill>
                <a:latin typeface="Lustria"/>
                <a:ea typeface="Lustria"/>
                <a:cs typeface="Lustria"/>
                <a:sym typeface="Lustria"/>
              </a:rPr>
              <a:t>Considering two starting datasets, namely MSCOCO  and Wikipedia Image-Caption Matching dataset with a total of 27k images for each one.</a:t>
            </a:r>
          </a:p>
        </p:txBody>
      </p:sp>
      <p:sp>
        <p:nvSpPr>
          <p:cNvPr id="8" name="TextBox 8"/>
          <p:cNvSpPr txBox="1"/>
          <p:nvPr/>
        </p:nvSpPr>
        <p:spPr>
          <a:xfrm>
            <a:off x="1385483" y="3367884"/>
            <a:ext cx="14601594" cy="2554296"/>
          </a:xfrm>
          <a:prstGeom prst="rect">
            <a:avLst/>
          </a:prstGeom>
        </p:spPr>
        <p:txBody>
          <a:bodyPr lIns="0" tIns="0" rIns="0" bIns="0" rtlCol="0" anchor="t">
            <a:spAutoFit/>
          </a:bodyPr>
          <a:lstStyle/>
          <a:p>
            <a:pPr marL="634132" lvl="1" indent="-317066" algn="l">
              <a:lnSpc>
                <a:spcPts val="4112"/>
              </a:lnSpc>
              <a:buFont typeface="Arial"/>
              <a:buChar char="•"/>
            </a:pPr>
            <a:r>
              <a:rPr lang="en-US" sz="2937">
                <a:solidFill>
                  <a:srgbClr val="FFFFFF"/>
                </a:solidFill>
                <a:latin typeface="Lustria"/>
                <a:ea typeface="Lustria"/>
                <a:cs typeface="Lustria"/>
                <a:sym typeface="Lustria"/>
              </a:rPr>
              <a:t>A significant generalization issue exists. The model trained on Stable Diffusion-generated images can detect GLIDE-generated images, but the reverse is not true. </a:t>
            </a:r>
          </a:p>
          <a:p>
            <a:pPr marL="634132" lvl="1" indent="-317066" algn="l">
              <a:lnSpc>
                <a:spcPts val="4112"/>
              </a:lnSpc>
              <a:buFont typeface="Arial"/>
              <a:buChar char="•"/>
            </a:pPr>
            <a:r>
              <a:rPr lang="en-US" sz="2937">
                <a:solidFill>
                  <a:srgbClr val="FFFFFF"/>
                </a:solidFill>
                <a:latin typeface="Lustria"/>
                <a:ea typeface="Lustria"/>
                <a:cs typeface="Lustria"/>
                <a:sym typeface="Lustria"/>
              </a:rPr>
              <a:t>On the MSCOCO  training on SD and testing on GLIDE achieves 69.7% accuracy, the reverse scenario 52.3%</a:t>
            </a:r>
          </a:p>
        </p:txBody>
      </p:sp>
      <p:sp>
        <p:nvSpPr>
          <p:cNvPr id="9" name="TextBox 9"/>
          <p:cNvSpPr txBox="1"/>
          <p:nvPr/>
        </p:nvSpPr>
        <p:spPr>
          <a:xfrm>
            <a:off x="1021432" y="6171444"/>
            <a:ext cx="16902517" cy="587375"/>
          </a:xfrm>
          <a:prstGeom prst="rect">
            <a:avLst/>
          </a:prstGeom>
        </p:spPr>
        <p:txBody>
          <a:bodyPr lIns="0" tIns="0" rIns="0" bIns="0" rtlCol="0" anchor="t">
            <a:spAutoFit/>
          </a:bodyPr>
          <a:lstStyle/>
          <a:p>
            <a:pPr algn="l">
              <a:lnSpc>
                <a:spcPts val="4899"/>
              </a:lnSpc>
            </a:pPr>
            <a:r>
              <a:rPr lang="en-US" sz="3499">
                <a:solidFill>
                  <a:srgbClr val="FFFFFF"/>
                </a:solidFill>
                <a:latin typeface="Lustria"/>
                <a:ea typeface="Lustria"/>
                <a:cs typeface="Lustria"/>
                <a:sym typeface="Lustria"/>
              </a:rPr>
              <a:t>2. Online Detection of AI-Generated Images: (2023)</a:t>
            </a:r>
          </a:p>
        </p:txBody>
      </p:sp>
      <p:sp>
        <p:nvSpPr>
          <p:cNvPr id="10" name="TextBox 10"/>
          <p:cNvSpPr txBox="1"/>
          <p:nvPr/>
        </p:nvSpPr>
        <p:spPr>
          <a:xfrm>
            <a:off x="1021432" y="6806444"/>
            <a:ext cx="16902517" cy="521335"/>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FFFFFF"/>
                </a:solidFill>
                <a:latin typeface="Lustria"/>
                <a:ea typeface="Lustria"/>
                <a:cs typeface="Lustria"/>
                <a:sym typeface="Lustria"/>
              </a:rPr>
              <a:t>Dataset is composed of 570,221 images.</a:t>
            </a:r>
          </a:p>
        </p:txBody>
      </p:sp>
      <p:sp>
        <p:nvSpPr>
          <p:cNvPr id="11" name="TextBox 11"/>
          <p:cNvSpPr txBox="1"/>
          <p:nvPr/>
        </p:nvSpPr>
        <p:spPr>
          <a:xfrm>
            <a:off x="1021432" y="7320159"/>
            <a:ext cx="16902517" cy="1607185"/>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FFFFFF"/>
                </a:solidFill>
                <a:latin typeface="Lustria"/>
                <a:ea typeface="Lustria"/>
                <a:cs typeface="Lustria"/>
                <a:sym typeface="Lustria"/>
              </a:rPr>
              <a:t>Dataset of 14 well-known generative models using different generating architecture and released between June 2020 and March 2023, and LAION-400M as a source of non-generated images.</a:t>
            </a:r>
          </a:p>
        </p:txBody>
      </p:sp>
      <p:sp>
        <p:nvSpPr>
          <p:cNvPr id="12" name="TextBox 12"/>
          <p:cNvSpPr txBox="1"/>
          <p:nvPr/>
        </p:nvSpPr>
        <p:spPr>
          <a:xfrm>
            <a:off x="1021432" y="9174994"/>
            <a:ext cx="16902517" cy="1064260"/>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FFFFFF"/>
                </a:solidFill>
                <a:latin typeface="Lustria"/>
                <a:ea typeface="Lustria"/>
                <a:cs typeface="Lustria"/>
                <a:sym typeface="Lustria"/>
              </a:rPr>
              <a:t>ResNet-50 pre-trained on ImageNet is used to simulate the online training in the sequence that continues from the previous model weights.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graphicFrame>
        <p:nvGraphicFramePr>
          <p:cNvPr id="4" name="Table 4"/>
          <p:cNvGraphicFramePr>
            <a:graphicFrameLocks noGrp="1"/>
          </p:cNvGraphicFramePr>
          <p:nvPr/>
        </p:nvGraphicFramePr>
        <p:xfrm>
          <a:off x="760721" y="1882740"/>
          <a:ext cx="16766559" cy="9782529"/>
        </p:xfrm>
        <a:graphic>
          <a:graphicData uri="http://schemas.openxmlformats.org/drawingml/2006/table">
            <a:tbl>
              <a:tblPr/>
              <a:tblGrid>
                <a:gridCol w="4273940">
                  <a:extLst>
                    <a:ext uri="{9D8B030D-6E8A-4147-A177-3AD203B41FA5}">
                      <a16:colId xmlns:a16="http://schemas.microsoft.com/office/drawing/2014/main" val="20000"/>
                    </a:ext>
                  </a:extLst>
                </a:gridCol>
                <a:gridCol w="4888891">
                  <a:extLst>
                    <a:ext uri="{9D8B030D-6E8A-4147-A177-3AD203B41FA5}">
                      <a16:colId xmlns:a16="http://schemas.microsoft.com/office/drawing/2014/main" val="20001"/>
                    </a:ext>
                  </a:extLst>
                </a:gridCol>
                <a:gridCol w="7603728">
                  <a:extLst>
                    <a:ext uri="{9D8B030D-6E8A-4147-A177-3AD203B41FA5}">
                      <a16:colId xmlns:a16="http://schemas.microsoft.com/office/drawing/2014/main" val="20002"/>
                    </a:ext>
                  </a:extLst>
                </a:gridCol>
              </a:tblGrid>
              <a:tr h="1114493">
                <a:tc>
                  <a:txBody>
                    <a:bodyPr/>
                    <a:lstStyle/>
                    <a:p>
                      <a:pPr algn="ctr">
                        <a:lnSpc>
                          <a:spcPts val="4900"/>
                        </a:lnSpc>
                        <a:defRPr/>
                      </a:pPr>
                      <a:r>
                        <a:rPr lang="en-US" sz="3500">
                          <a:solidFill>
                            <a:srgbClr val="FFFFFF"/>
                          </a:solidFill>
                          <a:latin typeface="Lustria"/>
                          <a:ea typeface="Lustria"/>
                          <a:cs typeface="Lustria"/>
                          <a:sym typeface="Lustria"/>
                        </a:rPr>
                        <a:t>Product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900"/>
                        </a:lnSpc>
                        <a:defRPr/>
                      </a:pPr>
                      <a:r>
                        <a:rPr lang="en-US" sz="3500">
                          <a:solidFill>
                            <a:srgbClr val="FFFFFF"/>
                          </a:solidFill>
                          <a:latin typeface="Lustria"/>
                          <a:ea typeface="Lustria"/>
                          <a:cs typeface="Lustria"/>
                          <a:sym typeface="Lustria"/>
                        </a:rPr>
                        <a:t>Generators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900"/>
                        </a:lnSpc>
                        <a:defRPr/>
                      </a:pPr>
                      <a:r>
                        <a:rPr lang="en-US" sz="3500">
                          <a:solidFill>
                            <a:srgbClr val="FFFFFF"/>
                          </a:solidFill>
                          <a:latin typeface="Lustria"/>
                          <a:ea typeface="Lustria"/>
                          <a:cs typeface="Lustria"/>
                          <a:sym typeface="Lustria"/>
                        </a:rPr>
                        <a:t>Limitations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392264">
                <a:tc>
                  <a:txBody>
                    <a:bodyPr/>
                    <a:lstStyle/>
                    <a:p>
                      <a:pPr algn="ctr">
                        <a:lnSpc>
                          <a:spcPts val="4899"/>
                        </a:lnSpc>
                        <a:defRPr/>
                      </a:pPr>
                      <a:r>
                        <a:rPr lang="en-US" sz="3499">
                          <a:solidFill>
                            <a:srgbClr val="FFFFFF"/>
                          </a:solidFill>
                          <a:latin typeface="Lustria"/>
                          <a:ea typeface="Lustria"/>
                          <a:cs typeface="Lustria"/>
                          <a:sym typeface="Lustria"/>
                        </a:rPr>
                        <a:t>AI or Not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4200"/>
                        </a:lnSpc>
                        <a:defRPr/>
                      </a:pPr>
                      <a:r>
                        <a:rPr lang="en-US" sz="3000">
                          <a:solidFill>
                            <a:srgbClr val="FFFFFF"/>
                          </a:solidFill>
                          <a:latin typeface="Lustria"/>
                          <a:ea typeface="Lustria"/>
                          <a:cs typeface="Lustria"/>
                          <a:sym typeface="Lustria"/>
                        </a:rPr>
                        <a:t>GAN    Stable Diffusion</a:t>
                      </a:r>
                      <a:endParaRPr lang="en-US" sz="1100"/>
                    </a:p>
                    <a:p>
                      <a:pPr algn="l">
                        <a:lnSpc>
                          <a:spcPts val="4200"/>
                        </a:lnSpc>
                      </a:pPr>
                      <a:r>
                        <a:rPr lang="en-US" sz="3000">
                          <a:solidFill>
                            <a:srgbClr val="FFFFFF"/>
                          </a:solidFill>
                          <a:latin typeface="Lustria"/>
                          <a:ea typeface="Lustria"/>
                          <a:cs typeface="Lustria"/>
                          <a:sym typeface="Lustria"/>
                        </a:rPr>
                        <a:t>Midjourney     DALL-E2</a:t>
                      </a:r>
                    </a:p>
                    <a:p>
                      <a:pPr algn="l">
                        <a:lnSpc>
                          <a:spcPts val="4200"/>
                        </a:lnSpc>
                      </a:pPr>
                      <a:r>
                        <a:rPr lang="en-US" sz="3000">
                          <a:solidFill>
                            <a:srgbClr val="FFFFFF"/>
                          </a:solidFill>
                          <a:latin typeface="Lustria"/>
                          <a:ea typeface="Lustria"/>
                          <a:cs typeface="Lustria"/>
                          <a:sym typeface="Lustria"/>
                        </a:rPr>
                        <a:t>Generated faces </a:t>
                      </a:r>
                    </a:p>
                    <a:p>
                      <a:pPr algn="ctr">
                        <a:lnSpc>
                          <a:spcPts val="2520"/>
                        </a:lnSpc>
                      </a:pPr>
                      <a:endParaRPr lang="en-US" sz="3000">
                        <a:solidFill>
                          <a:srgbClr val="FFFFFF"/>
                        </a:solidFill>
                        <a:latin typeface="Lustria"/>
                        <a:ea typeface="Lustria"/>
                        <a:cs typeface="Lustria"/>
                        <a:sym typeface="Lustria"/>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4900"/>
                        </a:lnSpc>
                        <a:defRPr/>
                      </a:pPr>
                      <a:r>
                        <a:rPr lang="en-US" sz="3500">
                          <a:solidFill>
                            <a:srgbClr val="FFFFFF"/>
                          </a:solidFill>
                          <a:latin typeface="Lustria"/>
                          <a:ea typeface="Lustria"/>
                          <a:cs typeface="Lustria"/>
                          <a:sym typeface="Lustria"/>
                        </a:rPr>
                        <a:t>Support only PNG and JPEG images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671632">
                <a:tc>
                  <a:txBody>
                    <a:bodyPr/>
                    <a:lstStyle/>
                    <a:p>
                      <a:pPr algn="ctr">
                        <a:lnSpc>
                          <a:spcPts val="4900"/>
                        </a:lnSpc>
                        <a:defRPr/>
                      </a:pPr>
                      <a:r>
                        <a:rPr lang="en-US" sz="3500">
                          <a:solidFill>
                            <a:srgbClr val="FFFFFF"/>
                          </a:solidFill>
                          <a:latin typeface="Lustria"/>
                          <a:ea typeface="Lustria"/>
                          <a:cs typeface="Lustria"/>
                          <a:sym typeface="Lustria"/>
                        </a:rPr>
                        <a:t>Is it AI</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4900"/>
                        </a:lnSpc>
                        <a:defRPr/>
                      </a:pPr>
                      <a:r>
                        <a:rPr lang="en-US" sz="3500">
                          <a:solidFill>
                            <a:srgbClr val="FFFFFF"/>
                          </a:solidFill>
                          <a:latin typeface="Lustria"/>
                          <a:ea typeface="Lustria"/>
                          <a:cs typeface="Lustria"/>
                          <a:sym typeface="Lustria"/>
                        </a:rPr>
                        <a:t>Not mentioned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Lustria"/>
                          <a:ea typeface="Lustria"/>
                          <a:cs typeface="Lustria"/>
                          <a:sym typeface="Lustria"/>
                        </a:rPr>
                        <a:t>Inaccurate at low-quality and heavily manipulated images.</a:t>
                      </a:r>
                      <a:endParaRPr lang="en-US" sz="1100"/>
                    </a:p>
                    <a:p>
                      <a:pPr algn="l">
                        <a:lnSpc>
                          <a:spcPts val="3499"/>
                        </a:lnSpc>
                      </a:pPr>
                      <a:endParaRPr lang="en-US" sz="1100"/>
                    </a:p>
                    <a:p>
                      <a:pPr algn="l">
                        <a:lnSpc>
                          <a:spcPts val="3499"/>
                        </a:lnSpc>
                      </a:pPr>
                      <a:r>
                        <a:rPr lang="en-US" sz="2499">
                          <a:solidFill>
                            <a:srgbClr val="FFFFFF"/>
                          </a:solidFill>
                          <a:latin typeface="Lustria"/>
                          <a:ea typeface="Lustria"/>
                          <a:cs typeface="Lustria"/>
                          <a:sym typeface="Lustria"/>
                        </a:rPr>
                        <a:t>Confused with real images contains features similar to those found in generated images.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604140">
                <a:tc>
                  <a:txBody>
                    <a:bodyPr/>
                    <a:lstStyle/>
                    <a:p>
                      <a:pPr algn="ctr">
                        <a:lnSpc>
                          <a:spcPts val="49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just">
                        <a:lnSpc>
                          <a:spcPts val="4060"/>
                        </a:lnSpc>
                        <a:defRPr/>
                      </a:pPr>
                      <a:endParaRPr lang="en-US" sz="1100"/>
                    </a:p>
                    <a:p>
                      <a:pPr algn="just">
                        <a:lnSpc>
                          <a:spcPts val="4060"/>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49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1021432" y="528892"/>
            <a:ext cx="2042864" cy="10287000"/>
          </a:xfrm>
          <a:custGeom>
            <a:avLst/>
            <a:gdLst/>
            <a:ahLst/>
            <a:cxnLst/>
            <a:rect l="l" t="t" r="r" b="b"/>
            <a:pathLst>
              <a:path w="2042864" h="10287000">
                <a:moveTo>
                  <a:pt x="0" y="0"/>
                </a:moveTo>
                <a:lnTo>
                  <a:pt x="2042864" y="0"/>
                </a:lnTo>
                <a:lnTo>
                  <a:pt x="2042864" y="10287000"/>
                </a:lnTo>
                <a:lnTo>
                  <a:pt x="0" y="10287000"/>
                </a:lnTo>
                <a:lnTo>
                  <a:pt x="0" y="0"/>
                </a:lnTo>
                <a:close/>
              </a:path>
            </a:pathLst>
          </a:custGeom>
          <a:blipFill>
            <a:blip r:embed="rId3">
              <a:alphaModFix amt="19999"/>
            </a:blip>
            <a:stretch>
              <a:fillRect l="-302685" t="-39929" b="-21538"/>
            </a:stretch>
          </a:blipFill>
        </p:spPr>
      </p:sp>
      <p:sp>
        <p:nvSpPr>
          <p:cNvPr id="6" name="TextBox 6"/>
          <p:cNvSpPr txBox="1"/>
          <p:nvPr/>
        </p:nvSpPr>
        <p:spPr>
          <a:xfrm>
            <a:off x="-2379023" y="-54349"/>
            <a:ext cx="12640204" cy="1052183"/>
          </a:xfrm>
          <a:prstGeom prst="rect">
            <a:avLst/>
          </a:prstGeom>
        </p:spPr>
        <p:txBody>
          <a:bodyPr lIns="0" tIns="0" rIns="0" bIns="0" rtlCol="0" anchor="t">
            <a:spAutoFit/>
          </a:bodyPr>
          <a:lstStyle/>
          <a:p>
            <a:pPr marL="0" lvl="0" indent="0" algn="ctr">
              <a:lnSpc>
                <a:spcPts val="8680"/>
              </a:lnSpc>
              <a:spcBef>
                <a:spcPct val="0"/>
              </a:spcBef>
            </a:pPr>
            <a:r>
              <a:rPr lang="en-US" sz="6200">
                <a:solidFill>
                  <a:srgbClr val="FFFFFF"/>
                </a:solidFill>
                <a:latin typeface="Pattanakarn Bold"/>
                <a:ea typeface="Pattanakarn Bold"/>
                <a:cs typeface="Pattanakarn Bold"/>
                <a:sym typeface="Pattanakarn Bold"/>
              </a:rPr>
              <a:t>Literature Review </a:t>
            </a:r>
          </a:p>
        </p:txBody>
      </p:sp>
      <p:sp>
        <p:nvSpPr>
          <p:cNvPr id="7" name="TextBox 7"/>
          <p:cNvSpPr txBox="1"/>
          <p:nvPr/>
        </p:nvSpPr>
        <p:spPr>
          <a:xfrm>
            <a:off x="-508907" y="938495"/>
            <a:ext cx="6458494" cy="896620"/>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FFFFFF"/>
                </a:solidFill>
                <a:latin typeface="Lustria"/>
                <a:ea typeface="Lustria"/>
                <a:cs typeface="Lustria"/>
                <a:sym typeface="Lustria"/>
              </a:rPr>
              <a:t>Similar Products</a:t>
            </a:r>
          </a:p>
        </p:txBody>
      </p:sp>
      <p:sp>
        <p:nvSpPr>
          <p:cNvPr id="8" name="TextBox 8"/>
          <p:cNvSpPr txBox="1"/>
          <p:nvPr/>
        </p:nvSpPr>
        <p:spPr>
          <a:xfrm>
            <a:off x="5345888" y="8214332"/>
            <a:ext cx="3370779" cy="237109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DALL-E</a:t>
            </a:r>
          </a:p>
          <a:p>
            <a:pPr algn="l">
              <a:lnSpc>
                <a:spcPts val="4759"/>
              </a:lnSpc>
            </a:pPr>
            <a:r>
              <a:rPr lang="en-US" sz="3399">
                <a:solidFill>
                  <a:srgbClr val="FFFFFF"/>
                </a:solidFill>
                <a:latin typeface="Lustria"/>
                <a:ea typeface="Lustria"/>
                <a:cs typeface="Lustria"/>
                <a:sym typeface="Lustria"/>
              </a:rPr>
              <a:t>Stable Diffusion</a:t>
            </a:r>
          </a:p>
          <a:p>
            <a:pPr algn="l">
              <a:lnSpc>
                <a:spcPts val="4759"/>
              </a:lnSpc>
            </a:pPr>
            <a:r>
              <a:rPr lang="en-US" sz="3399">
                <a:solidFill>
                  <a:srgbClr val="FFFFFF"/>
                </a:solidFill>
                <a:latin typeface="Lustria"/>
                <a:ea typeface="Lustria"/>
                <a:cs typeface="Lustria"/>
                <a:sym typeface="Lustria"/>
              </a:rPr>
              <a:t>Midjourney          </a:t>
            </a:r>
          </a:p>
          <a:p>
            <a:pPr marL="0" lvl="0" indent="0" algn="l">
              <a:lnSpc>
                <a:spcPts val="4759"/>
              </a:lnSpc>
              <a:spcBef>
                <a:spcPct val="0"/>
              </a:spcBef>
            </a:pPr>
            <a:r>
              <a:rPr lang="en-US" sz="3399">
                <a:solidFill>
                  <a:srgbClr val="FFFFFF"/>
                </a:solidFill>
                <a:latin typeface="Lustria"/>
                <a:ea typeface="Lustria"/>
                <a:cs typeface="Lustria"/>
                <a:sym typeface="Lustria"/>
              </a:rPr>
              <a:t> </a:t>
            </a:r>
          </a:p>
        </p:txBody>
      </p:sp>
      <p:sp>
        <p:nvSpPr>
          <p:cNvPr id="9" name="TextBox 9"/>
          <p:cNvSpPr txBox="1"/>
          <p:nvPr/>
        </p:nvSpPr>
        <p:spPr>
          <a:xfrm>
            <a:off x="1746102" y="8455500"/>
            <a:ext cx="2130742" cy="1170940"/>
          </a:xfrm>
          <a:prstGeom prst="rect">
            <a:avLst/>
          </a:prstGeom>
        </p:spPr>
        <p:txBody>
          <a:bodyPr lIns="0" tIns="0" rIns="0" bIns="0" rtlCol="0" anchor="t">
            <a:spAutoFit/>
          </a:bodyPr>
          <a:lstStyle/>
          <a:p>
            <a:pPr algn="ctr">
              <a:lnSpc>
                <a:spcPts val="4759"/>
              </a:lnSpc>
            </a:pPr>
            <a:r>
              <a:rPr lang="en-US" sz="3399">
                <a:solidFill>
                  <a:srgbClr val="FFFFFF"/>
                </a:solidFill>
                <a:latin typeface="Lustria"/>
                <a:ea typeface="Lustria"/>
                <a:cs typeface="Lustria"/>
                <a:sym typeface="Lustria"/>
              </a:rPr>
              <a:t>Content at</a:t>
            </a:r>
          </a:p>
          <a:p>
            <a:pPr marL="0" lvl="0" indent="0" algn="ctr">
              <a:lnSpc>
                <a:spcPts val="4759"/>
              </a:lnSpc>
              <a:spcBef>
                <a:spcPct val="0"/>
              </a:spcBef>
            </a:pPr>
            <a:r>
              <a:rPr lang="en-US" sz="3399">
                <a:solidFill>
                  <a:srgbClr val="FFFFFF"/>
                </a:solidFill>
                <a:latin typeface="Lustria"/>
                <a:ea typeface="Lustria"/>
                <a:cs typeface="Lustria"/>
                <a:sym typeface="Lustria"/>
              </a:rPr>
              <a:t> Scale</a:t>
            </a:r>
            <a:r>
              <a:rPr lang="en-US" sz="3399" u="none" strike="noStrike">
                <a:solidFill>
                  <a:srgbClr val="000000"/>
                </a:solidFill>
                <a:latin typeface="Lustria"/>
                <a:ea typeface="Lustria"/>
                <a:cs typeface="Lustria"/>
                <a:sym typeface="Lustria"/>
              </a:rPr>
              <a:t>t</a:t>
            </a:r>
          </a:p>
        </p:txBody>
      </p:sp>
      <p:sp>
        <p:nvSpPr>
          <p:cNvPr id="10" name="TextBox 10"/>
          <p:cNvSpPr txBox="1"/>
          <p:nvPr/>
        </p:nvSpPr>
        <p:spPr>
          <a:xfrm>
            <a:off x="10162285" y="8509020"/>
            <a:ext cx="9400745" cy="1054375"/>
          </a:xfrm>
          <a:prstGeom prst="rect">
            <a:avLst/>
          </a:prstGeom>
        </p:spPr>
        <p:txBody>
          <a:bodyPr lIns="0" tIns="0" rIns="0" bIns="0" rtlCol="0" anchor="t">
            <a:spAutoFit/>
          </a:bodyPr>
          <a:lstStyle/>
          <a:p>
            <a:pPr algn="l">
              <a:lnSpc>
                <a:spcPts val="4221"/>
              </a:lnSpc>
            </a:pPr>
            <a:r>
              <a:rPr lang="en-US" sz="3015">
                <a:solidFill>
                  <a:srgbClr val="FFFFFF"/>
                </a:solidFill>
                <a:latin typeface="Lustria"/>
                <a:ea typeface="Lustria"/>
                <a:cs typeface="Lustria"/>
                <a:sym typeface="Lustria"/>
              </a:rPr>
              <a:t>Not mentioned</a:t>
            </a:r>
          </a:p>
          <a:p>
            <a:pPr marL="0" lvl="0" indent="0" algn="l">
              <a:lnSpc>
                <a:spcPts val="4221"/>
              </a:lnSpc>
              <a:spcBef>
                <a:spcPct val="0"/>
              </a:spcBef>
            </a:pPr>
            <a:endParaRPr lang="en-US" sz="3015">
              <a:solidFill>
                <a:srgbClr val="FFFFFF"/>
              </a:solidFill>
              <a:latin typeface="Lustria"/>
              <a:ea typeface="Lustria"/>
              <a:cs typeface="Lustria"/>
              <a:sym typeface="Lust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559759"/>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2445402" y="-23483"/>
            <a:ext cx="12640204" cy="1052183"/>
          </a:xfrm>
          <a:prstGeom prst="rect">
            <a:avLst/>
          </a:prstGeom>
        </p:spPr>
        <p:txBody>
          <a:bodyPr lIns="0" tIns="0" rIns="0" bIns="0" rtlCol="0" anchor="t">
            <a:spAutoFit/>
          </a:bodyPr>
          <a:lstStyle/>
          <a:p>
            <a:pPr marL="0" lvl="0" indent="0" algn="ctr">
              <a:lnSpc>
                <a:spcPts val="8680"/>
              </a:lnSpc>
              <a:spcBef>
                <a:spcPct val="0"/>
              </a:spcBef>
            </a:pPr>
            <a:r>
              <a:rPr lang="en-US" sz="6200">
                <a:solidFill>
                  <a:srgbClr val="FFFFFF"/>
                </a:solidFill>
                <a:latin typeface="Pattanakarn Bold"/>
                <a:ea typeface="Pattanakarn Bold"/>
                <a:cs typeface="Pattanakarn Bold"/>
                <a:sym typeface="Pattanakarn Bold"/>
              </a:rPr>
              <a:t>Literature review </a:t>
            </a:r>
          </a:p>
        </p:txBody>
      </p:sp>
      <p:sp>
        <p:nvSpPr>
          <p:cNvPr id="5" name="TextBox 5"/>
          <p:cNvSpPr txBox="1"/>
          <p:nvPr/>
        </p:nvSpPr>
        <p:spPr>
          <a:xfrm>
            <a:off x="450115" y="923925"/>
            <a:ext cx="7655481" cy="896620"/>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FFFFF"/>
                </a:solidFill>
                <a:latin typeface="Lustria"/>
                <a:ea typeface="Lustria"/>
                <a:cs typeface="Lustria"/>
                <a:sym typeface="Lustria"/>
              </a:rPr>
              <a:t>Challenges &amp; Limitations</a:t>
            </a:r>
          </a:p>
        </p:txBody>
      </p:sp>
      <p:sp>
        <p:nvSpPr>
          <p:cNvPr id="6" name="TextBox 6"/>
          <p:cNvSpPr txBox="1"/>
          <p:nvPr/>
        </p:nvSpPr>
        <p:spPr>
          <a:xfrm>
            <a:off x="1144429" y="2896497"/>
            <a:ext cx="7428786"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Lustria"/>
                <a:ea typeface="Lustria"/>
                <a:cs typeface="Lustria"/>
                <a:sym typeface="Lustria"/>
              </a:rPr>
              <a:t>Supporting specific image format</a:t>
            </a:r>
          </a:p>
        </p:txBody>
      </p:sp>
      <p:sp>
        <p:nvSpPr>
          <p:cNvPr id="7" name="TextBox 7"/>
          <p:cNvSpPr txBox="1"/>
          <p:nvPr/>
        </p:nvSpPr>
        <p:spPr>
          <a:xfrm>
            <a:off x="1272443" y="4592296"/>
            <a:ext cx="15986857"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Generalization Problem:</a:t>
            </a:r>
          </a:p>
        </p:txBody>
      </p:sp>
      <p:sp>
        <p:nvSpPr>
          <p:cNvPr id="8" name="TextBox 8"/>
          <p:cNvSpPr txBox="1"/>
          <p:nvPr/>
        </p:nvSpPr>
        <p:spPr>
          <a:xfrm>
            <a:off x="2089829" y="5452740"/>
            <a:ext cx="13685715"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Low performance of the detectors on the fake images that are generated by unseen generating-models in the training phase.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grpSp>
        <p:nvGrpSpPr>
          <p:cNvPr id="4" name="Group 4"/>
          <p:cNvGrpSpPr/>
          <p:nvPr/>
        </p:nvGrpSpPr>
        <p:grpSpPr>
          <a:xfrm>
            <a:off x="8688920" y="805987"/>
            <a:ext cx="9066345" cy="8808417"/>
            <a:chOff x="0" y="0"/>
            <a:chExt cx="836600" cy="812800"/>
          </a:xfrm>
        </p:grpSpPr>
        <p:sp>
          <p:nvSpPr>
            <p:cNvPr id="5" name="Freeform 5"/>
            <p:cNvSpPr/>
            <p:nvPr/>
          </p:nvSpPr>
          <p:spPr>
            <a:xfrm>
              <a:off x="0" y="0"/>
              <a:ext cx="836600" cy="812800"/>
            </a:xfrm>
            <a:custGeom>
              <a:avLst/>
              <a:gdLst/>
              <a:ahLst/>
              <a:cxnLst/>
              <a:rect l="l" t="t" r="r" b="b"/>
              <a:pathLst>
                <a:path w="836600" h="812800">
                  <a:moveTo>
                    <a:pt x="19640" y="0"/>
                  </a:moveTo>
                  <a:lnTo>
                    <a:pt x="816960" y="0"/>
                  </a:lnTo>
                  <a:cubicBezTo>
                    <a:pt x="822169" y="0"/>
                    <a:pt x="827165" y="2069"/>
                    <a:pt x="830848" y="5752"/>
                  </a:cubicBezTo>
                  <a:cubicBezTo>
                    <a:pt x="834531" y="9436"/>
                    <a:pt x="836600" y="14431"/>
                    <a:pt x="836600" y="19640"/>
                  </a:cubicBezTo>
                  <a:lnTo>
                    <a:pt x="836600" y="793160"/>
                  </a:lnTo>
                  <a:cubicBezTo>
                    <a:pt x="836600" y="798369"/>
                    <a:pt x="834531" y="803364"/>
                    <a:pt x="830848" y="807048"/>
                  </a:cubicBezTo>
                  <a:cubicBezTo>
                    <a:pt x="827165" y="810731"/>
                    <a:pt x="822169" y="812800"/>
                    <a:pt x="816960" y="812800"/>
                  </a:cubicBezTo>
                  <a:lnTo>
                    <a:pt x="19640" y="812800"/>
                  </a:lnTo>
                  <a:cubicBezTo>
                    <a:pt x="14431" y="812800"/>
                    <a:pt x="9436" y="810731"/>
                    <a:pt x="5752" y="807048"/>
                  </a:cubicBezTo>
                  <a:cubicBezTo>
                    <a:pt x="2069" y="803364"/>
                    <a:pt x="0" y="798369"/>
                    <a:pt x="0" y="793160"/>
                  </a:cubicBezTo>
                  <a:lnTo>
                    <a:pt x="0" y="19640"/>
                  </a:lnTo>
                  <a:cubicBezTo>
                    <a:pt x="0" y="14431"/>
                    <a:pt x="2069" y="9436"/>
                    <a:pt x="5752" y="5752"/>
                  </a:cubicBezTo>
                  <a:cubicBezTo>
                    <a:pt x="9436" y="2069"/>
                    <a:pt x="14431" y="0"/>
                    <a:pt x="19640" y="0"/>
                  </a:cubicBezTo>
                  <a:close/>
                </a:path>
              </a:pathLst>
            </a:custGeom>
            <a:blipFill>
              <a:blip r:embed="rId4"/>
              <a:stretch>
                <a:fillRect t="-1464" b="-1464"/>
              </a:stretch>
            </a:blipFill>
          </p:spPr>
        </p:sp>
      </p:grpSp>
      <p:sp>
        <p:nvSpPr>
          <p:cNvPr id="6" name="TextBox 6"/>
          <p:cNvSpPr txBox="1"/>
          <p:nvPr/>
        </p:nvSpPr>
        <p:spPr>
          <a:xfrm>
            <a:off x="199137" y="3906829"/>
            <a:ext cx="8253627" cy="2467115"/>
          </a:xfrm>
          <a:prstGeom prst="rect">
            <a:avLst/>
          </a:prstGeom>
        </p:spPr>
        <p:txBody>
          <a:bodyPr lIns="0" tIns="0" rIns="0" bIns="0" rtlCol="0" anchor="t">
            <a:spAutoFit/>
          </a:bodyPr>
          <a:lstStyle/>
          <a:p>
            <a:pPr algn="ctr">
              <a:lnSpc>
                <a:spcPts val="9967"/>
              </a:lnSpc>
            </a:pPr>
            <a:r>
              <a:rPr lang="en-US" sz="7119">
                <a:solidFill>
                  <a:srgbClr val="FFFFFF"/>
                </a:solidFill>
                <a:latin typeface="Lustria"/>
                <a:ea typeface="Lustria"/>
                <a:cs typeface="Lustria"/>
                <a:sym typeface="Lustria"/>
              </a:rPr>
              <a:t>What’s new in </a:t>
            </a:r>
          </a:p>
          <a:p>
            <a:pPr marL="0" lvl="0" indent="0" algn="ctr">
              <a:lnSpc>
                <a:spcPts val="9967"/>
              </a:lnSpc>
              <a:spcBef>
                <a:spcPct val="0"/>
              </a:spcBef>
            </a:pPr>
            <a:r>
              <a:rPr lang="en-US" sz="7119">
                <a:solidFill>
                  <a:srgbClr val="FFFFFF"/>
                </a:solidFill>
                <a:latin typeface="Lustria"/>
                <a:ea typeface="Lustria"/>
                <a:cs typeface="Lustria"/>
                <a:sym typeface="Lustria"/>
              </a:rPr>
              <a:t>AI vs AI?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607917" y="473107"/>
            <a:ext cx="7087497" cy="1006410"/>
          </a:xfrm>
          <a:prstGeom prst="rect">
            <a:avLst/>
          </a:prstGeom>
        </p:spPr>
        <p:txBody>
          <a:bodyPr lIns="0" tIns="0" rIns="0" bIns="0" rtlCol="0" anchor="t">
            <a:spAutoFit/>
          </a:bodyPr>
          <a:lstStyle/>
          <a:p>
            <a:pPr marL="0" lvl="0" indent="0" algn="ctr">
              <a:lnSpc>
                <a:spcPts val="8289"/>
              </a:lnSpc>
              <a:spcBef>
                <a:spcPct val="0"/>
              </a:spcBef>
            </a:pPr>
            <a:r>
              <a:rPr lang="en-US" sz="5920">
                <a:solidFill>
                  <a:srgbClr val="FFFFFF"/>
                </a:solidFill>
                <a:latin typeface="Lustria"/>
                <a:ea typeface="Lustria"/>
                <a:cs typeface="Lustria"/>
                <a:sym typeface="Lustria"/>
              </a:rPr>
              <a:t>New Improvements:</a:t>
            </a:r>
          </a:p>
        </p:txBody>
      </p:sp>
      <p:sp>
        <p:nvSpPr>
          <p:cNvPr id="5" name="TextBox 5"/>
          <p:cNvSpPr txBox="1"/>
          <p:nvPr/>
        </p:nvSpPr>
        <p:spPr>
          <a:xfrm>
            <a:off x="1021432" y="2394814"/>
            <a:ext cx="13685715" cy="1170940"/>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FFFFFF"/>
                </a:solidFill>
                <a:latin typeface="Lustria"/>
                <a:ea typeface="Lustria"/>
                <a:cs typeface="Lustria"/>
                <a:sym typeface="Lustria"/>
              </a:rPr>
              <a:t>Enhance the performance of the model to has more accurate and reliable results.</a:t>
            </a:r>
          </a:p>
        </p:txBody>
      </p:sp>
      <p:sp>
        <p:nvSpPr>
          <p:cNvPr id="6" name="TextBox 6"/>
          <p:cNvSpPr txBox="1"/>
          <p:nvPr/>
        </p:nvSpPr>
        <p:spPr>
          <a:xfrm>
            <a:off x="1021432" y="3981788"/>
            <a:ext cx="15074693" cy="17710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Improve the generalization by training the model on a dataset contains 25 generators includes 13 GANs based, 7 Diffusion based, and 5 other miscellaneous generators.</a:t>
            </a:r>
          </a:p>
        </p:txBody>
      </p:sp>
      <p:sp>
        <p:nvSpPr>
          <p:cNvPr id="7" name="TextBox 7"/>
          <p:cNvSpPr txBox="1"/>
          <p:nvPr/>
        </p:nvSpPr>
        <p:spPr>
          <a:xfrm>
            <a:off x="1021432" y="6782590"/>
            <a:ext cx="15834700" cy="17710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Enhance our fake image recognition system's accuracy in detecting fake faces, by developing a specialized model to work alongside the general one.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grpSp>
        <p:nvGrpSpPr>
          <p:cNvPr id="4" name="Group 4"/>
          <p:cNvGrpSpPr/>
          <p:nvPr/>
        </p:nvGrpSpPr>
        <p:grpSpPr>
          <a:xfrm>
            <a:off x="9144000" y="776888"/>
            <a:ext cx="8762699" cy="8762699"/>
            <a:chOff x="0" y="0"/>
            <a:chExt cx="812800" cy="812800"/>
          </a:xfrm>
        </p:grpSpPr>
        <p:sp>
          <p:nvSpPr>
            <p:cNvPr id="5" name="Freeform 5"/>
            <p:cNvSpPr/>
            <p:nvPr/>
          </p:nvSpPr>
          <p:spPr>
            <a:xfrm>
              <a:off x="0" y="0"/>
              <a:ext cx="812800" cy="812800"/>
            </a:xfrm>
            <a:custGeom>
              <a:avLst/>
              <a:gdLst/>
              <a:ahLst/>
              <a:cxnLst/>
              <a:rect l="l" t="t" r="r" b="b"/>
              <a:pathLst>
                <a:path w="812800" h="812800">
                  <a:moveTo>
                    <a:pt x="20321" y="0"/>
                  </a:moveTo>
                  <a:lnTo>
                    <a:pt x="792479" y="0"/>
                  </a:lnTo>
                  <a:cubicBezTo>
                    <a:pt x="797869" y="0"/>
                    <a:pt x="803037" y="2141"/>
                    <a:pt x="806848" y="5952"/>
                  </a:cubicBezTo>
                  <a:cubicBezTo>
                    <a:pt x="810659" y="9763"/>
                    <a:pt x="812800" y="14931"/>
                    <a:pt x="812800" y="20321"/>
                  </a:cubicBezTo>
                  <a:lnTo>
                    <a:pt x="812800" y="792479"/>
                  </a:lnTo>
                  <a:cubicBezTo>
                    <a:pt x="812800" y="797869"/>
                    <a:pt x="810659" y="803037"/>
                    <a:pt x="806848" y="806848"/>
                  </a:cubicBezTo>
                  <a:cubicBezTo>
                    <a:pt x="803037" y="810659"/>
                    <a:pt x="797869" y="812800"/>
                    <a:pt x="792479" y="812800"/>
                  </a:cubicBezTo>
                  <a:lnTo>
                    <a:pt x="20321" y="812800"/>
                  </a:lnTo>
                  <a:cubicBezTo>
                    <a:pt x="14931" y="812800"/>
                    <a:pt x="9763" y="810659"/>
                    <a:pt x="5952" y="806848"/>
                  </a:cubicBezTo>
                  <a:cubicBezTo>
                    <a:pt x="2141" y="803037"/>
                    <a:pt x="0" y="797869"/>
                    <a:pt x="0" y="792479"/>
                  </a:cubicBezTo>
                  <a:lnTo>
                    <a:pt x="0" y="20321"/>
                  </a:lnTo>
                  <a:cubicBezTo>
                    <a:pt x="0" y="14931"/>
                    <a:pt x="2141" y="9763"/>
                    <a:pt x="5952" y="5952"/>
                  </a:cubicBezTo>
                  <a:cubicBezTo>
                    <a:pt x="9763" y="2141"/>
                    <a:pt x="14931" y="0"/>
                    <a:pt x="20321" y="0"/>
                  </a:cubicBezTo>
                  <a:close/>
                </a:path>
              </a:pathLst>
            </a:custGeom>
            <a:blipFill>
              <a:blip r:embed="rId4"/>
              <a:stretch>
                <a:fillRect/>
              </a:stretch>
            </a:blipFill>
          </p:spPr>
        </p:sp>
      </p:grpSp>
      <p:sp>
        <p:nvSpPr>
          <p:cNvPr id="6" name="Freeform 6"/>
          <p:cNvSpPr/>
          <p:nvPr/>
        </p:nvSpPr>
        <p:spPr>
          <a:xfrm>
            <a:off x="7268" y="0"/>
            <a:ext cx="2042864" cy="10287000"/>
          </a:xfrm>
          <a:custGeom>
            <a:avLst/>
            <a:gdLst/>
            <a:ahLst/>
            <a:cxnLst/>
            <a:rect l="l" t="t" r="r" b="b"/>
            <a:pathLst>
              <a:path w="2042864" h="10287000">
                <a:moveTo>
                  <a:pt x="0" y="0"/>
                </a:moveTo>
                <a:lnTo>
                  <a:pt x="2042864" y="0"/>
                </a:lnTo>
                <a:lnTo>
                  <a:pt x="2042864" y="10287000"/>
                </a:lnTo>
                <a:lnTo>
                  <a:pt x="0" y="10287000"/>
                </a:lnTo>
                <a:lnTo>
                  <a:pt x="0" y="0"/>
                </a:lnTo>
                <a:close/>
              </a:path>
            </a:pathLst>
          </a:custGeom>
          <a:blipFill>
            <a:blip r:embed="rId3">
              <a:alphaModFix amt="19999"/>
            </a:blip>
            <a:stretch>
              <a:fillRect l="-302685" t="-39929" b="-21538"/>
            </a:stretch>
          </a:blipFill>
        </p:spPr>
      </p:sp>
      <p:sp>
        <p:nvSpPr>
          <p:cNvPr id="7" name="TextBox 7"/>
          <p:cNvSpPr txBox="1"/>
          <p:nvPr/>
        </p:nvSpPr>
        <p:spPr>
          <a:xfrm>
            <a:off x="327005" y="4243100"/>
            <a:ext cx="8253627" cy="1212949"/>
          </a:xfrm>
          <a:prstGeom prst="rect">
            <a:avLst/>
          </a:prstGeom>
        </p:spPr>
        <p:txBody>
          <a:bodyPr lIns="0" tIns="0" rIns="0" bIns="0" rtlCol="0" anchor="t">
            <a:spAutoFit/>
          </a:bodyPr>
          <a:lstStyle/>
          <a:p>
            <a:pPr marL="0" lvl="0" indent="0" algn="ctr">
              <a:lnSpc>
                <a:spcPts val="9967"/>
              </a:lnSpc>
              <a:spcBef>
                <a:spcPct val="0"/>
              </a:spcBef>
            </a:pPr>
            <a:r>
              <a:rPr lang="en-US" sz="7119">
                <a:solidFill>
                  <a:srgbClr val="FFFFFF"/>
                </a:solidFill>
                <a:latin typeface="Lustria"/>
                <a:ea typeface="Lustria"/>
                <a:cs typeface="Lustria"/>
                <a:sym typeface="Lustria"/>
              </a:rPr>
              <a:t>Methodology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369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175372"/>
            <a:ext cx="2042864" cy="10287000"/>
          </a:xfrm>
          <a:custGeom>
            <a:avLst/>
            <a:gdLst/>
            <a:ahLst/>
            <a:cxnLst/>
            <a:rect l="l" t="t" r="r" b="b"/>
            <a:pathLst>
              <a:path w="2042864" h="10287000">
                <a:moveTo>
                  <a:pt x="0" y="0"/>
                </a:moveTo>
                <a:lnTo>
                  <a:pt x="2042864" y="0"/>
                </a:lnTo>
                <a:lnTo>
                  <a:pt x="2042864" y="10287000"/>
                </a:lnTo>
                <a:lnTo>
                  <a:pt x="0" y="10287000"/>
                </a:lnTo>
                <a:lnTo>
                  <a:pt x="0" y="0"/>
                </a:lnTo>
                <a:close/>
              </a:path>
            </a:pathLst>
          </a:custGeom>
          <a:blipFill>
            <a:blip r:embed="rId3">
              <a:alphaModFix amt="19999"/>
            </a:blip>
            <a:stretch>
              <a:fillRect l="-302685" t="-39929" b="-21538"/>
            </a:stretch>
          </a:blipFill>
        </p:spPr>
      </p:sp>
      <p:sp>
        <p:nvSpPr>
          <p:cNvPr id="4" name="Freeform 4"/>
          <p:cNvSpPr/>
          <p:nvPr/>
        </p:nvSpPr>
        <p:spPr>
          <a:xfrm>
            <a:off x="10532390" y="5389354"/>
            <a:ext cx="7496659" cy="4685412"/>
          </a:xfrm>
          <a:custGeom>
            <a:avLst/>
            <a:gdLst/>
            <a:ahLst/>
            <a:cxnLst/>
            <a:rect l="l" t="t" r="r" b="b"/>
            <a:pathLst>
              <a:path w="7496659" h="4685412">
                <a:moveTo>
                  <a:pt x="0" y="0"/>
                </a:moveTo>
                <a:lnTo>
                  <a:pt x="7496659" y="0"/>
                </a:lnTo>
                <a:lnTo>
                  <a:pt x="7496659" y="4685412"/>
                </a:lnTo>
                <a:lnTo>
                  <a:pt x="0" y="4685412"/>
                </a:lnTo>
                <a:lnTo>
                  <a:pt x="0" y="0"/>
                </a:lnTo>
                <a:close/>
              </a:path>
            </a:pathLst>
          </a:custGeom>
          <a:blipFill>
            <a:blip r:embed="rId4"/>
            <a:stretch>
              <a:fillRect/>
            </a:stretch>
          </a:blipFill>
        </p:spPr>
      </p:sp>
      <p:sp>
        <p:nvSpPr>
          <p:cNvPr id="5" name="TextBox 5"/>
          <p:cNvSpPr txBox="1"/>
          <p:nvPr/>
        </p:nvSpPr>
        <p:spPr>
          <a:xfrm>
            <a:off x="217667" y="-47584"/>
            <a:ext cx="4642009" cy="1576069"/>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FFFFFF"/>
                </a:solidFill>
                <a:latin typeface="Pattanakarn"/>
                <a:ea typeface="Pattanakarn"/>
                <a:cs typeface="Pattanakarn"/>
                <a:sym typeface="Pattanakarn"/>
              </a:rPr>
              <a:t>Dataset</a:t>
            </a:r>
          </a:p>
        </p:txBody>
      </p:sp>
      <p:sp>
        <p:nvSpPr>
          <p:cNvPr id="6" name="TextBox 6"/>
          <p:cNvSpPr txBox="1"/>
          <p:nvPr/>
        </p:nvSpPr>
        <p:spPr>
          <a:xfrm>
            <a:off x="318207" y="3401770"/>
            <a:ext cx="17864284" cy="1771014"/>
          </a:xfrm>
          <a:prstGeom prst="rect">
            <a:avLst/>
          </a:prstGeom>
        </p:spPr>
        <p:txBody>
          <a:bodyPr lIns="0" tIns="0" rIns="0" bIns="0" rtlCol="0" anchor="t">
            <a:spAutoFit/>
          </a:bodyPr>
          <a:lstStyle/>
          <a:p>
            <a:pPr marL="0" lvl="0" indent="0" algn="l">
              <a:lnSpc>
                <a:spcPts val="4760"/>
              </a:lnSpc>
              <a:spcBef>
                <a:spcPct val="0"/>
              </a:spcBef>
            </a:pPr>
            <a:r>
              <a:rPr lang="en-US" sz="3400">
                <a:solidFill>
                  <a:srgbClr val="FFFFFF"/>
                </a:solidFill>
                <a:latin typeface="Lustria"/>
                <a:ea typeface="Lustria"/>
                <a:cs typeface="Lustria"/>
                <a:sym typeface="Lustria"/>
              </a:rPr>
              <a:t>To address the limitations identified in previous approaches and improve model generalization, a diverse dataset of both real and AI-generated images will be used- named ArtiFact.</a:t>
            </a:r>
          </a:p>
        </p:txBody>
      </p:sp>
      <p:sp>
        <p:nvSpPr>
          <p:cNvPr id="7" name="TextBox 7"/>
          <p:cNvSpPr txBox="1"/>
          <p:nvPr/>
        </p:nvSpPr>
        <p:spPr>
          <a:xfrm>
            <a:off x="217667" y="5247366"/>
            <a:ext cx="8477804"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Dataset Description:</a:t>
            </a:r>
          </a:p>
        </p:txBody>
      </p:sp>
      <p:sp>
        <p:nvSpPr>
          <p:cNvPr id="8" name="TextBox 8"/>
          <p:cNvSpPr txBox="1"/>
          <p:nvPr/>
        </p:nvSpPr>
        <p:spPr>
          <a:xfrm>
            <a:off x="565335" y="6250719"/>
            <a:ext cx="9268659" cy="570864"/>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Total number of images : 2,496,738 images .</a:t>
            </a:r>
          </a:p>
        </p:txBody>
      </p:sp>
      <p:sp>
        <p:nvSpPr>
          <p:cNvPr id="9" name="TextBox 9"/>
          <p:cNvSpPr txBox="1"/>
          <p:nvPr/>
        </p:nvSpPr>
        <p:spPr>
          <a:xfrm>
            <a:off x="565335" y="7318365"/>
            <a:ext cx="8685014" cy="570864"/>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Number of real images:  964,989 images.</a:t>
            </a:r>
          </a:p>
        </p:txBody>
      </p:sp>
      <p:sp>
        <p:nvSpPr>
          <p:cNvPr id="10" name="TextBox 10"/>
          <p:cNvSpPr txBox="1"/>
          <p:nvPr/>
        </p:nvSpPr>
        <p:spPr>
          <a:xfrm>
            <a:off x="565335" y="8413104"/>
            <a:ext cx="8909090" cy="570864"/>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Number of fake images: 1,531,749 images .</a:t>
            </a:r>
          </a:p>
        </p:txBody>
      </p:sp>
      <p:sp>
        <p:nvSpPr>
          <p:cNvPr id="11" name="TextBox 11"/>
          <p:cNvSpPr txBox="1"/>
          <p:nvPr/>
        </p:nvSpPr>
        <p:spPr>
          <a:xfrm>
            <a:off x="515567" y="9507843"/>
            <a:ext cx="9205436" cy="570864"/>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Number of sources used for real images: 8.</a:t>
            </a:r>
          </a:p>
        </p:txBody>
      </p:sp>
      <p:sp>
        <p:nvSpPr>
          <p:cNvPr id="12" name="TextBox 12"/>
          <p:cNvSpPr txBox="1"/>
          <p:nvPr/>
        </p:nvSpPr>
        <p:spPr>
          <a:xfrm>
            <a:off x="318207" y="1471335"/>
            <a:ext cx="17259300" cy="1771015"/>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Lustria"/>
                <a:ea typeface="Lustria"/>
                <a:cs typeface="Lustria"/>
                <a:sym typeface="Lustria"/>
              </a:rPr>
              <a:t>In this section, we outline the process for developing a generalized model to detect AI-generated images. Our approach involves a combination of data collection, feature extraction, and deep learning techniques to ensure accurate identification.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8670733" y="4988932"/>
            <a:ext cx="8588567" cy="5049060"/>
          </a:xfrm>
          <a:custGeom>
            <a:avLst/>
            <a:gdLst/>
            <a:ahLst/>
            <a:cxnLst/>
            <a:rect l="l" t="t" r="r" b="b"/>
            <a:pathLst>
              <a:path w="8588567" h="5049060">
                <a:moveTo>
                  <a:pt x="0" y="0"/>
                </a:moveTo>
                <a:lnTo>
                  <a:pt x="8588567" y="0"/>
                </a:lnTo>
                <a:lnTo>
                  <a:pt x="8588567" y="5049060"/>
                </a:lnTo>
                <a:lnTo>
                  <a:pt x="0" y="5049060"/>
                </a:lnTo>
                <a:lnTo>
                  <a:pt x="0" y="0"/>
                </a:lnTo>
                <a:close/>
              </a:path>
            </a:pathLst>
          </a:custGeom>
          <a:blipFill>
            <a:blip r:embed="rId4"/>
            <a:stretch>
              <a:fillRect l="-837" r="-837" b="-8095"/>
            </a:stretch>
          </a:blipFill>
        </p:spPr>
      </p:sp>
      <p:sp>
        <p:nvSpPr>
          <p:cNvPr id="5" name="TextBox 5"/>
          <p:cNvSpPr txBox="1"/>
          <p:nvPr/>
        </p:nvSpPr>
        <p:spPr>
          <a:xfrm>
            <a:off x="0" y="3431091"/>
            <a:ext cx="18288000" cy="1170939"/>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Categories included in the dataset: Human/Human Faces, Animal/Animal Faces, Places, Vehicles, Art, and other real-life objects: 8. .</a:t>
            </a:r>
          </a:p>
        </p:txBody>
      </p:sp>
      <p:sp>
        <p:nvSpPr>
          <p:cNvPr id="6" name="TextBox 6"/>
          <p:cNvSpPr txBox="1"/>
          <p:nvPr/>
        </p:nvSpPr>
        <p:spPr>
          <a:xfrm>
            <a:off x="64773" y="1780379"/>
            <a:ext cx="12753093" cy="1170939"/>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Number of generators used for fake images: 25 (including 13 GANs, 7 Diffusion, and 5 miscellaneous generators).</a:t>
            </a:r>
          </a:p>
        </p:txBody>
      </p:sp>
      <p:sp>
        <p:nvSpPr>
          <p:cNvPr id="7" name="TextBox 7"/>
          <p:cNvSpPr txBox="1"/>
          <p:nvPr/>
        </p:nvSpPr>
        <p:spPr>
          <a:xfrm>
            <a:off x="64773" y="422982"/>
            <a:ext cx="8477804"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Dataset Description:</a:t>
            </a:r>
          </a:p>
        </p:txBody>
      </p:sp>
      <p:sp>
        <p:nvSpPr>
          <p:cNvPr id="8" name="TextBox 8"/>
          <p:cNvSpPr txBox="1"/>
          <p:nvPr/>
        </p:nvSpPr>
        <p:spPr>
          <a:xfrm>
            <a:off x="64773" y="5078280"/>
            <a:ext cx="6242328" cy="570864"/>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Image Resolution: 200×200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238277" y="-87867"/>
            <a:ext cx="2042864" cy="10462734"/>
          </a:xfrm>
          <a:custGeom>
            <a:avLst/>
            <a:gdLst/>
            <a:ahLst/>
            <a:cxnLst/>
            <a:rect l="l" t="t" r="r" b="b"/>
            <a:pathLst>
              <a:path w="2042864" h="10462734">
                <a:moveTo>
                  <a:pt x="0" y="0"/>
                </a:moveTo>
                <a:lnTo>
                  <a:pt x="2042863" y="0"/>
                </a:lnTo>
                <a:lnTo>
                  <a:pt x="2042863" y="10462734"/>
                </a:lnTo>
                <a:lnTo>
                  <a:pt x="0" y="10462734"/>
                </a:lnTo>
                <a:lnTo>
                  <a:pt x="0" y="0"/>
                </a:lnTo>
                <a:close/>
              </a:path>
            </a:pathLst>
          </a:custGeom>
          <a:blipFill>
            <a:blip r:embed="rId3">
              <a:alphaModFix amt="19999"/>
            </a:blip>
            <a:stretch>
              <a:fillRect l="-302685" t="-39259" b="-19496"/>
            </a:stretch>
          </a:blipFill>
        </p:spPr>
      </p:sp>
      <p:sp>
        <p:nvSpPr>
          <p:cNvPr id="4" name="Freeform 4"/>
          <p:cNvSpPr/>
          <p:nvPr/>
        </p:nvSpPr>
        <p:spPr>
          <a:xfrm>
            <a:off x="9872038" y="4716127"/>
            <a:ext cx="7874672" cy="4423827"/>
          </a:xfrm>
          <a:custGeom>
            <a:avLst/>
            <a:gdLst/>
            <a:ahLst/>
            <a:cxnLst/>
            <a:rect l="l" t="t" r="r" b="b"/>
            <a:pathLst>
              <a:path w="7874672" h="4423827">
                <a:moveTo>
                  <a:pt x="0" y="0"/>
                </a:moveTo>
                <a:lnTo>
                  <a:pt x="7874672" y="0"/>
                </a:lnTo>
                <a:lnTo>
                  <a:pt x="7874672" y="4423827"/>
                </a:lnTo>
                <a:lnTo>
                  <a:pt x="0" y="4423827"/>
                </a:lnTo>
                <a:lnTo>
                  <a:pt x="0" y="0"/>
                </a:lnTo>
                <a:close/>
              </a:path>
            </a:pathLst>
          </a:custGeom>
          <a:blipFill>
            <a:blip r:embed="rId4"/>
            <a:stretch>
              <a:fillRect/>
            </a:stretch>
          </a:blipFill>
        </p:spPr>
      </p:sp>
      <p:sp>
        <p:nvSpPr>
          <p:cNvPr id="5" name="Freeform 5"/>
          <p:cNvSpPr/>
          <p:nvPr/>
        </p:nvSpPr>
        <p:spPr>
          <a:xfrm>
            <a:off x="650582" y="4716127"/>
            <a:ext cx="7287367" cy="4390871"/>
          </a:xfrm>
          <a:custGeom>
            <a:avLst/>
            <a:gdLst/>
            <a:ahLst/>
            <a:cxnLst/>
            <a:rect l="l" t="t" r="r" b="b"/>
            <a:pathLst>
              <a:path w="7287367" h="4390871">
                <a:moveTo>
                  <a:pt x="0" y="0"/>
                </a:moveTo>
                <a:lnTo>
                  <a:pt x="7287366" y="0"/>
                </a:lnTo>
                <a:lnTo>
                  <a:pt x="7287366" y="4390871"/>
                </a:lnTo>
                <a:lnTo>
                  <a:pt x="0" y="4390871"/>
                </a:lnTo>
                <a:lnTo>
                  <a:pt x="0" y="0"/>
                </a:lnTo>
                <a:close/>
              </a:path>
            </a:pathLst>
          </a:custGeom>
          <a:blipFill>
            <a:blip r:embed="rId5"/>
            <a:stretch>
              <a:fillRect l="-12985" t="-3715" r="-73436" b="-7431"/>
            </a:stretch>
          </a:blipFill>
        </p:spPr>
      </p:sp>
      <p:sp>
        <p:nvSpPr>
          <p:cNvPr id="6" name="TextBox 6"/>
          <p:cNvSpPr txBox="1"/>
          <p:nvPr/>
        </p:nvSpPr>
        <p:spPr>
          <a:xfrm>
            <a:off x="272464" y="-30797"/>
            <a:ext cx="3511034" cy="1576069"/>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FFFFFF"/>
                </a:solidFill>
                <a:latin typeface="Pattanakarn"/>
                <a:ea typeface="Pattanakarn"/>
                <a:cs typeface="Pattanakarn"/>
                <a:sym typeface="Pattanakarn"/>
              </a:rPr>
              <a:t>Model</a:t>
            </a:r>
          </a:p>
        </p:txBody>
      </p:sp>
      <p:sp>
        <p:nvSpPr>
          <p:cNvPr id="7" name="TextBox 7"/>
          <p:cNvSpPr txBox="1"/>
          <p:nvPr/>
        </p:nvSpPr>
        <p:spPr>
          <a:xfrm>
            <a:off x="542208" y="1440497"/>
            <a:ext cx="8477804"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Capsule Network:</a:t>
            </a:r>
          </a:p>
        </p:txBody>
      </p:sp>
      <p:sp>
        <p:nvSpPr>
          <p:cNvPr id="8" name="TextBox 8"/>
          <p:cNvSpPr txBox="1"/>
          <p:nvPr/>
        </p:nvSpPr>
        <p:spPr>
          <a:xfrm>
            <a:off x="1028700" y="2408300"/>
            <a:ext cx="5128379" cy="1170939"/>
          </a:xfrm>
          <a:prstGeom prst="rect">
            <a:avLst/>
          </a:prstGeom>
        </p:spPr>
        <p:txBody>
          <a:bodyPr lIns="0" tIns="0" rIns="0" bIns="0" rtlCol="0" anchor="t">
            <a:spAutoFit/>
          </a:bodyPr>
          <a:lstStyle/>
          <a:p>
            <a:pPr algn="l">
              <a:lnSpc>
                <a:spcPts val="4760"/>
              </a:lnSpc>
            </a:pPr>
            <a:r>
              <a:rPr lang="en-US" sz="3400">
                <a:solidFill>
                  <a:srgbClr val="FFFFFF"/>
                </a:solidFill>
                <a:latin typeface="Lustria"/>
                <a:ea typeface="Lustria"/>
                <a:cs typeface="Lustria"/>
                <a:sym typeface="Lustria"/>
              </a:rPr>
              <a:t>Why not traditional CNN:</a:t>
            </a:r>
          </a:p>
          <a:p>
            <a:pPr marL="0" lvl="0" indent="0" algn="l">
              <a:lnSpc>
                <a:spcPts val="4760"/>
              </a:lnSpc>
              <a:spcBef>
                <a:spcPct val="0"/>
              </a:spcBef>
            </a:pPr>
            <a:endParaRPr lang="en-US" sz="3400">
              <a:solidFill>
                <a:srgbClr val="FFFFFF"/>
              </a:solidFill>
              <a:latin typeface="Lustria"/>
              <a:ea typeface="Lustria"/>
              <a:cs typeface="Lustria"/>
              <a:sym typeface="Lustria"/>
            </a:endParaRPr>
          </a:p>
        </p:txBody>
      </p:sp>
      <p:sp>
        <p:nvSpPr>
          <p:cNvPr id="9" name="TextBox 9"/>
          <p:cNvSpPr txBox="1"/>
          <p:nvPr/>
        </p:nvSpPr>
        <p:spPr>
          <a:xfrm>
            <a:off x="1235073" y="3476709"/>
            <a:ext cx="6118384" cy="570864"/>
          </a:xfrm>
          <a:prstGeom prst="rect">
            <a:avLst/>
          </a:prstGeom>
        </p:spPr>
        <p:txBody>
          <a:bodyPr lIns="0" tIns="0" rIns="0" bIns="0" rtlCol="0" anchor="t">
            <a:spAutoFit/>
          </a:bodyPr>
          <a:lstStyle/>
          <a:p>
            <a:pPr marL="734069" lvl="1" indent="-367035" algn="l">
              <a:lnSpc>
                <a:spcPts val="4760"/>
              </a:lnSpc>
              <a:buFont typeface="Arial"/>
              <a:buChar char="•"/>
            </a:pPr>
            <a:r>
              <a:rPr lang="en-US" sz="3400" dirty="0" err="1">
                <a:solidFill>
                  <a:srgbClr val="FFFFFF"/>
                </a:solidFill>
                <a:latin typeface="Lustria"/>
                <a:ea typeface="Lustria"/>
                <a:cs typeface="Lustria"/>
                <a:sym typeface="Lustria"/>
              </a:rPr>
              <a:t>Invarinace</a:t>
            </a:r>
            <a:r>
              <a:rPr lang="en-US" sz="3400" dirty="0">
                <a:solidFill>
                  <a:srgbClr val="FFFFFF"/>
                </a:solidFill>
                <a:latin typeface="Lustria"/>
                <a:ea typeface="Lustria"/>
                <a:cs typeface="Lustria"/>
                <a:sym typeface="Lustria"/>
              </a:rPr>
              <a:t> vs </a:t>
            </a:r>
            <a:r>
              <a:rPr lang="en-US" sz="3400" dirty="0" err="1">
                <a:solidFill>
                  <a:srgbClr val="FFFFFF"/>
                </a:solidFill>
                <a:latin typeface="Lustria"/>
                <a:ea typeface="Lustria"/>
                <a:cs typeface="Lustria"/>
                <a:sym typeface="Lustria"/>
              </a:rPr>
              <a:t>Equivariance</a:t>
            </a:r>
            <a:endParaRPr lang="en-US" sz="3400" dirty="0">
              <a:solidFill>
                <a:srgbClr val="FFFFFF"/>
              </a:solidFill>
              <a:latin typeface="Lustria"/>
              <a:ea typeface="Lustria"/>
              <a:cs typeface="Lustria"/>
              <a:sym typeface="Lustria"/>
            </a:endParaRPr>
          </a:p>
        </p:txBody>
      </p:sp>
      <p:sp>
        <p:nvSpPr>
          <p:cNvPr id="10" name="TextBox 10"/>
          <p:cNvSpPr txBox="1"/>
          <p:nvPr/>
        </p:nvSpPr>
        <p:spPr>
          <a:xfrm>
            <a:off x="11996323" y="9220200"/>
            <a:ext cx="6988751" cy="648461"/>
          </a:xfrm>
          <a:prstGeom prst="rect">
            <a:avLst/>
          </a:prstGeom>
        </p:spPr>
        <p:txBody>
          <a:bodyPr lIns="0" tIns="0" rIns="0" bIns="0" rtlCol="0" anchor="t">
            <a:spAutoFit/>
          </a:bodyPr>
          <a:lstStyle/>
          <a:p>
            <a:pPr algn="l">
              <a:lnSpc>
                <a:spcPts val="2608"/>
              </a:lnSpc>
            </a:pPr>
            <a:r>
              <a:rPr lang="en-US" sz="1863">
                <a:solidFill>
                  <a:srgbClr val="FFFFFF"/>
                </a:solidFill>
                <a:latin typeface="Lustria"/>
                <a:ea typeface="Lustria"/>
                <a:cs typeface="Lustria"/>
                <a:sym typeface="Lustria"/>
              </a:rPr>
              <a:t>CNNs do not encode pose and angular information.</a:t>
            </a:r>
          </a:p>
          <a:p>
            <a:pPr algn="l">
              <a:lnSpc>
                <a:spcPts val="2608"/>
              </a:lnSpc>
            </a:pPr>
            <a:endParaRPr lang="en-US" sz="1863">
              <a:solidFill>
                <a:srgbClr val="FFFFFF"/>
              </a:solidFill>
              <a:latin typeface="Lustria"/>
              <a:ea typeface="Lustria"/>
              <a:cs typeface="Lustria"/>
              <a:sym typeface="Lust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16793" y="0"/>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3680746" y="1493940"/>
            <a:ext cx="11595450" cy="7876594"/>
          </a:xfrm>
          <a:prstGeom prst="rect">
            <a:avLst/>
          </a:prstGeom>
        </p:spPr>
        <p:txBody>
          <a:bodyPr lIns="0" tIns="0" rIns="0" bIns="0" rtlCol="0" anchor="t">
            <a:spAutoFit/>
          </a:bodyPr>
          <a:lstStyle/>
          <a:p>
            <a:pPr algn="ctr">
              <a:lnSpc>
                <a:spcPts val="5282"/>
              </a:lnSpc>
            </a:pPr>
            <a:r>
              <a:rPr lang="en-US" sz="3772">
                <a:solidFill>
                  <a:srgbClr val="FFFFFF"/>
                </a:solidFill>
                <a:latin typeface="Lustria"/>
                <a:ea typeface="Lustria"/>
                <a:cs typeface="Lustria"/>
                <a:sym typeface="Lustria"/>
              </a:rPr>
              <a:t>By</a:t>
            </a:r>
          </a:p>
          <a:p>
            <a:pPr algn="ctr">
              <a:lnSpc>
                <a:spcPts val="6036"/>
              </a:lnSpc>
            </a:pPr>
            <a:r>
              <a:rPr lang="en-US" sz="3772">
                <a:solidFill>
                  <a:srgbClr val="FFFFFF"/>
                </a:solidFill>
                <a:latin typeface="Lustria"/>
                <a:ea typeface="Lustria"/>
                <a:cs typeface="Lustria"/>
                <a:sym typeface="Lustria"/>
              </a:rPr>
              <a:t>Abdallah Mamdouh Fathy (20200308)</a:t>
            </a:r>
          </a:p>
          <a:p>
            <a:pPr algn="ctr">
              <a:lnSpc>
                <a:spcPts val="6036"/>
              </a:lnSpc>
            </a:pPr>
            <a:r>
              <a:rPr lang="en-US" sz="3772">
                <a:solidFill>
                  <a:srgbClr val="FFFFFF"/>
                </a:solidFill>
                <a:latin typeface="Lustria"/>
                <a:ea typeface="Lustria"/>
                <a:cs typeface="Lustria"/>
                <a:sym typeface="Lustria"/>
              </a:rPr>
              <a:t>Abdelhamid Adel Abdelhamid (20200275)</a:t>
            </a:r>
          </a:p>
          <a:p>
            <a:pPr algn="ctr">
              <a:lnSpc>
                <a:spcPts val="6036"/>
              </a:lnSpc>
            </a:pPr>
            <a:r>
              <a:rPr lang="en-US" sz="3772">
                <a:solidFill>
                  <a:srgbClr val="FFFFFF"/>
                </a:solidFill>
                <a:latin typeface="Lustria"/>
                <a:ea typeface="Lustria"/>
                <a:cs typeface="Lustria"/>
                <a:sym typeface="Lustria"/>
              </a:rPr>
              <a:t>Hagar Mohammed Hassan (20201205)</a:t>
            </a:r>
          </a:p>
          <a:p>
            <a:pPr algn="ctr">
              <a:lnSpc>
                <a:spcPts val="6036"/>
              </a:lnSpc>
            </a:pPr>
            <a:r>
              <a:rPr lang="en-US" sz="3772">
                <a:solidFill>
                  <a:srgbClr val="FFFFFF"/>
                </a:solidFill>
                <a:latin typeface="Lustria"/>
                <a:ea typeface="Lustria"/>
                <a:cs typeface="Lustria"/>
                <a:sym typeface="Lustria"/>
              </a:rPr>
              <a:t>Tasneem Yaser Al-Maghawry (20201047)</a:t>
            </a:r>
          </a:p>
          <a:p>
            <a:pPr algn="ctr">
              <a:lnSpc>
                <a:spcPts val="6036"/>
              </a:lnSpc>
            </a:pPr>
            <a:r>
              <a:rPr lang="en-US" sz="3772">
                <a:solidFill>
                  <a:srgbClr val="FFFFFF"/>
                </a:solidFill>
                <a:latin typeface="Lustria"/>
                <a:ea typeface="Lustria"/>
                <a:cs typeface="Lustria"/>
                <a:sym typeface="Lustria"/>
              </a:rPr>
              <a:t>Waad Ragab Barakat (20201216)</a:t>
            </a:r>
          </a:p>
          <a:p>
            <a:pPr algn="ctr">
              <a:lnSpc>
                <a:spcPts val="6036"/>
              </a:lnSpc>
            </a:pPr>
            <a:r>
              <a:rPr lang="en-US" sz="3772">
                <a:solidFill>
                  <a:srgbClr val="FFFFFF"/>
                </a:solidFill>
                <a:latin typeface="Lustria"/>
                <a:ea typeface="Lustria"/>
                <a:cs typeface="Lustria"/>
                <a:sym typeface="Lustria"/>
              </a:rPr>
              <a:t>Zaineb Gamal Mohammed (20200811)</a:t>
            </a:r>
          </a:p>
          <a:p>
            <a:pPr algn="ctr">
              <a:lnSpc>
                <a:spcPts val="5282"/>
              </a:lnSpc>
            </a:pPr>
            <a:endParaRPr lang="en-US" sz="3772">
              <a:solidFill>
                <a:srgbClr val="FFFFFF"/>
              </a:solidFill>
              <a:latin typeface="Lustria"/>
              <a:ea typeface="Lustria"/>
              <a:cs typeface="Lustria"/>
              <a:sym typeface="Lustria"/>
            </a:endParaRPr>
          </a:p>
          <a:p>
            <a:pPr algn="ctr">
              <a:lnSpc>
                <a:spcPts val="5282"/>
              </a:lnSpc>
            </a:pPr>
            <a:endParaRPr lang="en-US" sz="3772">
              <a:solidFill>
                <a:srgbClr val="FFFFFF"/>
              </a:solidFill>
              <a:latin typeface="Lustria"/>
              <a:ea typeface="Lustria"/>
              <a:cs typeface="Lustria"/>
              <a:sym typeface="Lustria"/>
            </a:endParaRPr>
          </a:p>
          <a:p>
            <a:pPr algn="ctr">
              <a:lnSpc>
                <a:spcPts val="5282"/>
              </a:lnSpc>
            </a:pPr>
            <a:endParaRPr lang="en-US" sz="3772">
              <a:solidFill>
                <a:srgbClr val="FFFFFF"/>
              </a:solidFill>
              <a:latin typeface="Lustria"/>
              <a:ea typeface="Lustria"/>
              <a:cs typeface="Lustria"/>
              <a:sym typeface="Lustria"/>
            </a:endParaRPr>
          </a:p>
          <a:p>
            <a:pPr marL="0" lvl="0" indent="0" algn="ctr">
              <a:lnSpc>
                <a:spcPts val="5282"/>
              </a:lnSpc>
              <a:spcBef>
                <a:spcPct val="0"/>
              </a:spcBef>
            </a:pPr>
            <a:endParaRPr lang="en-US" sz="3772">
              <a:solidFill>
                <a:srgbClr val="FFFFFF"/>
              </a:solidFill>
              <a:latin typeface="Lustria"/>
              <a:ea typeface="Lustria"/>
              <a:cs typeface="Lustria"/>
              <a:sym typeface="Lustria"/>
            </a:endParaRPr>
          </a:p>
        </p:txBody>
      </p:sp>
      <p:sp>
        <p:nvSpPr>
          <p:cNvPr id="5" name="Freeform 5"/>
          <p:cNvSpPr/>
          <p:nvPr/>
        </p:nvSpPr>
        <p:spPr>
          <a:xfrm>
            <a:off x="0" y="-12352"/>
            <a:ext cx="2260825" cy="2082104"/>
          </a:xfrm>
          <a:custGeom>
            <a:avLst/>
            <a:gdLst/>
            <a:ahLst/>
            <a:cxnLst/>
            <a:rect l="l" t="t" r="r" b="b"/>
            <a:pathLst>
              <a:path w="2260825" h="2082104">
                <a:moveTo>
                  <a:pt x="0" y="0"/>
                </a:moveTo>
                <a:lnTo>
                  <a:pt x="2260825" y="0"/>
                </a:lnTo>
                <a:lnTo>
                  <a:pt x="2260825" y="2082104"/>
                </a:lnTo>
                <a:lnTo>
                  <a:pt x="0" y="2082104"/>
                </a:lnTo>
                <a:lnTo>
                  <a:pt x="0" y="0"/>
                </a:lnTo>
                <a:close/>
              </a:path>
            </a:pathLst>
          </a:custGeom>
          <a:blipFill>
            <a:blip r:embed="rId4"/>
            <a:stretch>
              <a:fillRect/>
            </a:stretch>
          </a:blipFill>
        </p:spPr>
      </p:sp>
      <p:sp>
        <p:nvSpPr>
          <p:cNvPr id="6" name="TextBox 6"/>
          <p:cNvSpPr txBox="1"/>
          <p:nvPr/>
        </p:nvSpPr>
        <p:spPr>
          <a:xfrm>
            <a:off x="510109" y="6916895"/>
            <a:ext cx="17519749" cy="1979282"/>
          </a:xfrm>
          <a:prstGeom prst="rect">
            <a:avLst/>
          </a:prstGeom>
        </p:spPr>
        <p:txBody>
          <a:bodyPr lIns="0" tIns="0" rIns="0" bIns="0" rtlCol="0" anchor="t">
            <a:spAutoFit/>
          </a:bodyPr>
          <a:lstStyle/>
          <a:p>
            <a:pPr algn="ctr">
              <a:lnSpc>
                <a:spcPts val="7980"/>
              </a:lnSpc>
            </a:pPr>
            <a:r>
              <a:rPr lang="en-US" sz="5700">
                <a:solidFill>
                  <a:srgbClr val="FFFFFF"/>
                </a:solidFill>
                <a:latin typeface="Pattanakarn Bold"/>
                <a:ea typeface="Pattanakarn Bold"/>
                <a:cs typeface="Pattanakarn Bold"/>
                <a:sym typeface="Pattanakarn Bold"/>
              </a:rPr>
              <a:t>Supervised by </a:t>
            </a:r>
          </a:p>
          <a:p>
            <a:pPr marL="0" lvl="0" indent="0" algn="ctr">
              <a:lnSpc>
                <a:spcPts val="7980"/>
              </a:lnSpc>
              <a:spcBef>
                <a:spcPct val="0"/>
              </a:spcBef>
            </a:pPr>
            <a:endParaRPr lang="en-US" sz="5700">
              <a:solidFill>
                <a:srgbClr val="FFFFFF"/>
              </a:solidFill>
              <a:latin typeface="Pattanakarn Bold"/>
              <a:ea typeface="Pattanakarn Bold"/>
              <a:cs typeface="Pattanakarn Bold"/>
              <a:sym typeface="Pattanakarn Bold"/>
            </a:endParaRPr>
          </a:p>
        </p:txBody>
      </p:sp>
      <p:sp>
        <p:nvSpPr>
          <p:cNvPr id="7" name="TextBox 7"/>
          <p:cNvSpPr txBox="1"/>
          <p:nvPr/>
        </p:nvSpPr>
        <p:spPr>
          <a:xfrm>
            <a:off x="1021432" y="8028983"/>
            <a:ext cx="17519749" cy="1943722"/>
          </a:xfrm>
          <a:prstGeom prst="rect">
            <a:avLst/>
          </a:prstGeom>
        </p:spPr>
        <p:txBody>
          <a:bodyPr lIns="0" tIns="0" rIns="0" bIns="0" rtlCol="0" anchor="t">
            <a:spAutoFit/>
          </a:bodyPr>
          <a:lstStyle/>
          <a:p>
            <a:pPr algn="ctr">
              <a:lnSpc>
                <a:spcPts val="7840"/>
              </a:lnSpc>
            </a:pPr>
            <a:r>
              <a:rPr lang="en-US" sz="5600">
                <a:solidFill>
                  <a:srgbClr val="FFFFFF"/>
                </a:solidFill>
                <a:latin typeface="Lustria"/>
                <a:ea typeface="Lustria"/>
                <a:cs typeface="Lustria"/>
                <a:sym typeface="Lustria"/>
              </a:rPr>
              <a:t>Dr. Mohammed Wahby</a:t>
            </a:r>
          </a:p>
          <a:p>
            <a:pPr marL="0" lvl="0" indent="0" algn="ctr">
              <a:lnSpc>
                <a:spcPts val="7840"/>
              </a:lnSpc>
              <a:spcBef>
                <a:spcPct val="0"/>
              </a:spcBef>
            </a:pPr>
            <a:endParaRPr lang="en-US" sz="5600">
              <a:solidFill>
                <a:srgbClr val="FFFFFF"/>
              </a:solidFill>
              <a:latin typeface="Lustria"/>
              <a:ea typeface="Lustria"/>
              <a:cs typeface="Lustria"/>
              <a:sym typeface="Lustria"/>
            </a:endParaRPr>
          </a:p>
        </p:txBody>
      </p:sp>
      <p:sp>
        <p:nvSpPr>
          <p:cNvPr id="8" name="TextBox 8"/>
          <p:cNvSpPr txBox="1"/>
          <p:nvPr/>
        </p:nvSpPr>
        <p:spPr>
          <a:xfrm>
            <a:off x="718597" y="9129360"/>
            <a:ext cx="17519749" cy="1943722"/>
          </a:xfrm>
          <a:prstGeom prst="rect">
            <a:avLst/>
          </a:prstGeom>
        </p:spPr>
        <p:txBody>
          <a:bodyPr lIns="0" tIns="0" rIns="0" bIns="0" rtlCol="0" anchor="t">
            <a:spAutoFit/>
          </a:bodyPr>
          <a:lstStyle/>
          <a:p>
            <a:pPr algn="ctr">
              <a:lnSpc>
                <a:spcPts val="7840"/>
              </a:lnSpc>
            </a:pPr>
            <a:r>
              <a:rPr lang="en-US" sz="5600">
                <a:solidFill>
                  <a:srgbClr val="FFFFFF"/>
                </a:solidFill>
                <a:latin typeface="Lustria"/>
                <a:ea typeface="Lustria"/>
                <a:cs typeface="Lustria"/>
                <a:sym typeface="Lustria"/>
              </a:rPr>
              <a:t>TA. Asmaa Ahmed</a:t>
            </a:r>
          </a:p>
          <a:p>
            <a:pPr marL="0" lvl="0" indent="0" algn="ctr">
              <a:lnSpc>
                <a:spcPts val="7840"/>
              </a:lnSpc>
              <a:spcBef>
                <a:spcPct val="0"/>
              </a:spcBef>
            </a:pPr>
            <a:endParaRPr lang="en-US" sz="5600">
              <a:solidFill>
                <a:srgbClr val="FFFFFF"/>
              </a:solidFill>
              <a:latin typeface="Lustria"/>
              <a:ea typeface="Lustria"/>
              <a:cs typeface="Lustria"/>
              <a:sym typeface="Lustria"/>
            </a:endParaRPr>
          </a:p>
        </p:txBody>
      </p:sp>
      <p:sp>
        <p:nvSpPr>
          <p:cNvPr id="9" name="TextBox 9"/>
          <p:cNvSpPr txBox="1"/>
          <p:nvPr/>
        </p:nvSpPr>
        <p:spPr>
          <a:xfrm>
            <a:off x="393651" y="146897"/>
            <a:ext cx="17519749" cy="1012178"/>
          </a:xfrm>
          <a:prstGeom prst="rect">
            <a:avLst/>
          </a:prstGeom>
        </p:spPr>
        <p:txBody>
          <a:bodyPr lIns="0" tIns="0" rIns="0" bIns="0" rtlCol="0" anchor="t">
            <a:spAutoFit/>
          </a:bodyPr>
          <a:lstStyle/>
          <a:p>
            <a:pPr marL="0" lvl="0" indent="0" algn="ctr">
              <a:lnSpc>
                <a:spcPts val="8260"/>
              </a:lnSpc>
              <a:spcBef>
                <a:spcPct val="0"/>
              </a:spcBef>
            </a:pPr>
            <a:r>
              <a:rPr lang="en-US" sz="5900">
                <a:solidFill>
                  <a:srgbClr val="FFFFFF"/>
                </a:solidFill>
                <a:latin typeface="Pattanakarn Bold"/>
                <a:ea typeface="Pattanakarn Bold"/>
                <a:cs typeface="Pattanakarn Bold"/>
                <a:sym typeface="Pattanakarn Bold"/>
              </a:rPr>
              <a:t>AI VS AI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379245"/>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796837" y="6114346"/>
            <a:ext cx="16998156" cy="3690795"/>
          </a:xfrm>
          <a:custGeom>
            <a:avLst/>
            <a:gdLst/>
            <a:ahLst/>
            <a:cxnLst/>
            <a:rect l="l" t="t" r="r" b="b"/>
            <a:pathLst>
              <a:path w="16998156" h="3690795">
                <a:moveTo>
                  <a:pt x="0" y="0"/>
                </a:moveTo>
                <a:lnTo>
                  <a:pt x="16998156" y="0"/>
                </a:lnTo>
                <a:lnTo>
                  <a:pt x="16998156" y="3690795"/>
                </a:lnTo>
                <a:lnTo>
                  <a:pt x="0" y="3690795"/>
                </a:lnTo>
                <a:lnTo>
                  <a:pt x="0" y="0"/>
                </a:lnTo>
                <a:close/>
              </a:path>
            </a:pathLst>
          </a:custGeom>
          <a:blipFill>
            <a:blip r:embed="rId4"/>
            <a:stretch>
              <a:fillRect t="-71691" b="-87057"/>
            </a:stretch>
          </a:blipFill>
        </p:spPr>
      </p:sp>
      <p:sp>
        <p:nvSpPr>
          <p:cNvPr id="5" name="TextBox 5"/>
          <p:cNvSpPr txBox="1"/>
          <p:nvPr/>
        </p:nvSpPr>
        <p:spPr>
          <a:xfrm>
            <a:off x="1410519" y="3321429"/>
            <a:ext cx="16212435" cy="1771014"/>
          </a:xfrm>
          <a:prstGeom prst="rect">
            <a:avLst/>
          </a:prstGeom>
        </p:spPr>
        <p:txBody>
          <a:bodyPr lIns="0" tIns="0" rIns="0" bIns="0" rtlCol="0" anchor="t">
            <a:spAutoFit/>
          </a:bodyPr>
          <a:lstStyle/>
          <a:p>
            <a:pPr algn="l">
              <a:lnSpc>
                <a:spcPts val="4760"/>
              </a:lnSpc>
            </a:pPr>
            <a:r>
              <a:rPr lang="en-US" sz="3400">
                <a:solidFill>
                  <a:srgbClr val="FFFFFF"/>
                </a:solidFill>
                <a:latin typeface="Lustria"/>
                <a:ea typeface="Lustria"/>
                <a:cs typeface="Lustria"/>
                <a:sym typeface="Lustria"/>
              </a:rPr>
              <a:t>ConvNets perform routing via pooling layers, Due to the pooling layers in CNNs, the exact location of those two components would have been lost, so the model may have predicted that this is a house</a:t>
            </a:r>
          </a:p>
        </p:txBody>
      </p:sp>
      <p:sp>
        <p:nvSpPr>
          <p:cNvPr id="6" name="TextBox 6"/>
          <p:cNvSpPr txBox="1"/>
          <p:nvPr/>
        </p:nvSpPr>
        <p:spPr>
          <a:xfrm>
            <a:off x="624799" y="1699152"/>
            <a:ext cx="6033492" cy="1384299"/>
          </a:xfrm>
          <a:prstGeom prst="rect">
            <a:avLst/>
          </a:prstGeom>
        </p:spPr>
        <p:txBody>
          <a:bodyPr lIns="0" tIns="0" rIns="0" bIns="0" rtlCol="0" anchor="t">
            <a:spAutoFit/>
          </a:bodyPr>
          <a:lstStyle/>
          <a:p>
            <a:pPr algn="l">
              <a:lnSpc>
                <a:spcPts val="5600"/>
              </a:lnSpc>
            </a:pPr>
            <a:r>
              <a:rPr lang="en-US" sz="4000">
                <a:solidFill>
                  <a:srgbClr val="FFFFFF"/>
                </a:solidFill>
                <a:latin typeface="Lustria"/>
                <a:ea typeface="Lustria"/>
                <a:cs typeface="Lustria"/>
                <a:sym typeface="Lustria"/>
              </a:rPr>
              <a:t>Why not traditional CNN:</a:t>
            </a:r>
          </a:p>
          <a:p>
            <a:pPr marL="0" lvl="0" indent="0" algn="l">
              <a:lnSpc>
                <a:spcPts val="5600"/>
              </a:lnSpc>
              <a:spcBef>
                <a:spcPct val="0"/>
              </a:spcBef>
            </a:pPr>
            <a:endParaRPr lang="en-US" sz="4000">
              <a:solidFill>
                <a:srgbClr val="FFFFFF"/>
              </a:solidFill>
              <a:latin typeface="Lustria"/>
              <a:ea typeface="Lustria"/>
              <a:cs typeface="Lustria"/>
              <a:sym typeface="Lustria"/>
            </a:endParaRPr>
          </a:p>
        </p:txBody>
      </p:sp>
      <p:sp>
        <p:nvSpPr>
          <p:cNvPr id="7" name="TextBox 7"/>
          <p:cNvSpPr txBox="1"/>
          <p:nvPr/>
        </p:nvSpPr>
        <p:spPr>
          <a:xfrm>
            <a:off x="624799" y="2512588"/>
            <a:ext cx="3393638" cy="570864"/>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Pooling issue</a:t>
            </a:r>
          </a:p>
        </p:txBody>
      </p:sp>
      <p:sp>
        <p:nvSpPr>
          <p:cNvPr id="8" name="TextBox 8"/>
          <p:cNvSpPr txBox="1"/>
          <p:nvPr/>
        </p:nvSpPr>
        <p:spPr>
          <a:xfrm>
            <a:off x="130511" y="-95992"/>
            <a:ext cx="3511034" cy="1576069"/>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FFFFFF"/>
                </a:solidFill>
                <a:latin typeface="Pattanakarn"/>
                <a:ea typeface="Pattanakarn"/>
                <a:cs typeface="Pattanakarn"/>
                <a:sym typeface="Pattanakarn"/>
              </a:rPr>
              <a:t>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0"/>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8406861" y="1542414"/>
            <a:ext cx="9048141" cy="4111495"/>
          </a:xfrm>
          <a:custGeom>
            <a:avLst/>
            <a:gdLst/>
            <a:ahLst/>
            <a:cxnLst/>
            <a:rect l="l" t="t" r="r" b="b"/>
            <a:pathLst>
              <a:path w="9048141" h="4111495">
                <a:moveTo>
                  <a:pt x="0" y="0"/>
                </a:moveTo>
                <a:lnTo>
                  <a:pt x="9048141" y="0"/>
                </a:lnTo>
                <a:lnTo>
                  <a:pt x="9048141" y="4111495"/>
                </a:lnTo>
                <a:lnTo>
                  <a:pt x="0" y="4111495"/>
                </a:lnTo>
                <a:lnTo>
                  <a:pt x="0" y="0"/>
                </a:lnTo>
                <a:close/>
              </a:path>
            </a:pathLst>
          </a:custGeom>
          <a:blipFill>
            <a:blip r:embed="rId4"/>
            <a:stretch>
              <a:fillRect t="-33145"/>
            </a:stretch>
          </a:blipFill>
        </p:spPr>
      </p:sp>
      <p:sp>
        <p:nvSpPr>
          <p:cNvPr id="5" name="Freeform 5"/>
          <p:cNvSpPr/>
          <p:nvPr/>
        </p:nvSpPr>
        <p:spPr>
          <a:xfrm>
            <a:off x="501051" y="1889483"/>
            <a:ext cx="8203666" cy="3254017"/>
          </a:xfrm>
          <a:custGeom>
            <a:avLst/>
            <a:gdLst/>
            <a:ahLst/>
            <a:cxnLst/>
            <a:rect l="l" t="t" r="r" b="b"/>
            <a:pathLst>
              <a:path w="8203666" h="3254017">
                <a:moveTo>
                  <a:pt x="0" y="0"/>
                </a:moveTo>
                <a:lnTo>
                  <a:pt x="8203666" y="0"/>
                </a:lnTo>
                <a:lnTo>
                  <a:pt x="8203666" y="3254017"/>
                </a:lnTo>
                <a:lnTo>
                  <a:pt x="0" y="3254017"/>
                </a:lnTo>
                <a:lnTo>
                  <a:pt x="0" y="0"/>
                </a:lnTo>
                <a:close/>
              </a:path>
            </a:pathLst>
          </a:custGeom>
          <a:blipFill>
            <a:blip r:embed="rId5"/>
            <a:stretch>
              <a:fillRect l="-2242" b="-28881"/>
            </a:stretch>
          </a:blipFill>
        </p:spPr>
      </p:sp>
      <p:sp>
        <p:nvSpPr>
          <p:cNvPr id="6" name="TextBox 6"/>
          <p:cNvSpPr txBox="1"/>
          <p:nvPr/>
        </p:nvSpPr>
        <p:spPr>
          <a:xfrm>
            <a:off x="226913" y="147553"/>
            <a:ext cx="8477804"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How to detect objects?</a:t>
            </a:r>
          </a:p>
        </p:txBody>
      </p:sp>
      <p:sp>
        <p:nvSpPr>
          <p:cNvPr id="7" name="TextBox 7"/>
          <p:cNvSpPr txBox="1"/>
          <p:nvPr/>
        </p:nvSpPr>
        <p:spPr>
          <a:xfrm>
            <a:off x="226913" y="971550"/>
            <a:ext cx="15206782" cy="570864"/>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An object exists if there is agreement between multiple part predictions.</a:t>
            </a:r>
          </a:p>
        </p:txBody>
      </p:sp>
      <p:sp>
        <p:nvSpPr>
          <p:cNvPr id="8" name="TextBox 8"/>
          <p:cNvSpPr txBox="1"/>
          <p:nvPr/>
        </p:nvSpPr>
        <p:spPr>
          <a:xfrm>
            <a:off x="226913" y="5999746"/>
            <a:ext cx="8477804"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Capsule Network:</a:t>
            </a:r>
          </a:p>
        </p:txBody>
      </p:sp>
      <p:sp>
        <p:nvSpPr>
          <p:cNvPr id="9" name="TextBox 9"/>
          <p:cNvSpPr txBox="1"/>
          <p:nvPr/>
        </p:nvSpPr>
        <p:spPr>
          <a:xfrm>
            <a:off x="488984" y="7274354"/>
            <a:ext cx="7707273" cy="570864"/>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FFFFFF"/>
                </a:solidFill>
                <a:latin typeface="Lustria"/>
                <a:ea typeface="Lustria"/>
                <a:cs typeface="Lustria"/>
                <a:sym typeface="Lustria"/>
              </a:rPr>
              <a:t>How to work in this vector format?</a:t>
            </a:r>
          </a:p>
        </p:txBody>
      </p:sp>
      <p:sp>
        <p:nvSpPr>
          <p:cNvPr id="10" name="TextBox 10"/>
          <p:cNvSpPr txBox="1"/>
          <p:nvPr/>
        </p:nvSpPr>
        <p:spPr>
          <a:xfrm>
            <a:off x="488984" y="8175278"/>
            <a:ext cx="12732086" cy="1083022"/>
          </a:xfrm>
          <a:prstGeom prst="rect">
            <a:avLst/>
          </a:prstGeom>
        </p:spPr>
        <p:txBody>
          <a:bodyPr lIns="0" tIns="0" rIns="0" bIns="0" rtlCol="0" anchor="t">
            <a:spAutoFit/>
          </a:bodyPr>
          <a:lstStyle/>
          <a:p>
            <a:pPr marL="676126" lvl="1" indent="-338063" algn="l">
              <a:lnSpc>
                <a:spcPts val="4384"/>
              </a:lnSpc>
              <a:buFont typeface="Arial"/>
              <a:buChar char="•"/>
            </a:pPr>
            <a:r>
              <a:rPr lang="en-US" sz="3131">
                <a:solidFill>
                  <a:srgbClr val="FFFFFF"/>
                </a:solidFill>
                <a:latin typeface="Lustria"/>
                <a:ea typeface="Lustria"/>
                <a:cs typeface="Lustria"/>
                <a:sym typeface="Lustria"/>
              </a:rPr>
              <a:t>In the vector, the angle of the vector is the properties and the length is the probability of its existence.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739214" y="4099991"/>
            <a:ext cx="9712531" cy="4384756"/>
          </a:xfrm>
          <a:custGeom>
            <a:avLst/>
            <a:gdLst/>
            <a:ahLst/>
            <a:cxnLst/>
            <a:rect l="l" t="t" r="r" b="b"/>
            <a:pathLst>
              <a:path w="9712531" h="4384756">
                <a:moveTo>
                  <a:pt x="0" y="0"/>
                </a:moveTo>
                <a:lnTo>
                  <a:pt x="9712532" y="0"/>
                </a:lnTo>
                <a:lnTo>
                  <a:pt x="9712532" y="4384756"/>
                </a:lnTo>
                <a:lnTo>
                  <a:pt x="0" y="4384756"/>
                </a:lnTo>
                <a:lnTo>
                  <a:pt x="0" y="0"/>
                </a:lnTo>
                <a:close/>
              </a:path>
            </a:pathLst>
          </a:custGeom>
          <a:blipFill>
            <a:blip r:embed="rId4"/>
            <a:stretch>
              <a:fillRect l="-539" r="-2460" b="-1216"/>
            </a:stretch>
          </a:blipFill>
        </p:spPr>
      </p:sp>
      <p:sp>
        <p:nvSpPr>
          <p:cNvPr id="5" name="TextBox 5"/>
          <p:cNvSpPr txBox="1"/>
          <p:nvPr/>
        </p:nvSpPr>
        <p:spPr>
          <a:xfrm>
            <a:off x="269544" y="307991"/>
            <a:ext cx="14635272" cy="903646"/>
          </a:xfrm>
          <a:prstGeom prst="rect">
            <a:avLst/>
          </a:prstGeom>
        </p:spPr>
        <p:txBody>
          <a:bodyPr lIns="0" tIns="0" rIns="0" bIns="0" rtlCol="0" anchor="t">
            <a:spAutoFit/>
          </a:bodyPr>
          <a:lstStyle/>
          <a:p>
            <a:pPr algn="l">
              <a:lnSpc>
                <a:spcPts val="7417"/>
              </a:lnSpc>
            </a:pPr>
            <a:r>
              <a:rPr lang="en-US" sz="5298">
                <a:solidFill>
                  <a:srgbClr val="FFFFFF"/>
                </a:solidFill>
                <a:latin typeface="Lustria"/>
                <a:ea typeface="Lustria"/>
                <a:cs typeface="Lustria"/>
                <a:sym typeface="Lustria"/>
              </a:rPr>
              <a:t>Viewpoint Equivariance:</a:t>
            </a:r>
          </a:p>
        </p:txBody>
      </p:sp>
      <p:sp>
        <p:nvSpPr>
          <p:cNvPr id="6" name="TextBox 6"/>
          <p:cNvSpPr txBox="1"/>
          <p:nvPr/>
        </p:nvSpPr>
        <p:spPr>
          <a:xfrm>
            <a:off x="739214" y="962025"/>
            <a:ext cx="8851345" cy="1216024"/>
          </a:xfrm>
          <a:prstGeom prst="rect">
            <a:avLst/>
          </a:prstGeom>
        </p:spPr>
        <p:txBody>
          <a:bodyPr lIns="0" tIns="0" rIns="0" bIns="0" rtlCol="0" anchor="t">
            <a:spAutoFit/>
          </a:bodyPr>
          <a:lstStyle/>
          <a:p>
            <a:pPr algn="l">
              <a:lnSpc>
                <a:spcPts val="4900"/>
              </a:lnSpc>
            </a:pPr>
            <a:endParaRPr/>
          </a:p>
          <a:p>
            <a:pPr algn="l">
              <a:lnSpc>
                <a:spcPts val="4900"/>
              </a:lnSpc>
            </a:pPr>
            <a:r>
              <a:rPr lang="en-US" sz="3500">
                <a:solidFill>
                  <a:srgbClr val="FFFFFF"/>
                </a:solidFill>
                <a:latin typeface="Lustria"/>
                <a:ea typeface="Lustria"/>
                <a:cs typeface="Lustria"/>
                <a:sym typeface="Lustria"/>
              </a:rPr>
              <a:t>• How can we handle different viewpoints?</a:t>
            </a:r>
          </a:p>
        </p:txBody>
      </p:sp>
      <p:sp>
        <p:nvSpPr>
          <p:cNvPr id="7" name="Freeform 7"/>
          <p:cNvSpPr/>
          <p:nvPr/>
        </p:nvSpPr>
        <p:spPr>
          <a:xfrm>
            <a:off x="10933962" y="3773214"/>
            <a:ext cx="6325338" cy="5038309"/>
          </a:xfrm>
          <a:custGeom>
            <a:avLst/>
            <a:gdLst/>
            <a:ahLst/>
            <a:cxnLst/>
            <a:rect l="l" t="t" r="r" b="b"/>
            <a:pathLst>
              <a:path w="6325338" h="5038309">
                <a:moveTo>
                  <a:pt x="0" y="0"/>
                </a:moveTo>
                <a:lnTo>
                  <a:pt x="6325338" y="0"/>
                </a:lnTo>
                <a:lnTo>
                  <a:pt x="6325338" y="5038309"/>
                </a:lnTo>
                <a:lnTo>
                  <a:pt x="0" y="5038309"/>
                </a:lnTo>
                <a:lnTo>
                  <a:pt x="0" y="0"/>
                </a:lnTo>
                <a:close/>
              </a:path>
            </a:pathLst>
          </a:custGeom>
          <a:blipFill>
            <a:blip r:embed="rId5"/>
            <a:stretch>
              <a:fillRect l="-8758" t="-17164" r="-3606" b="-435"/>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312549"/>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8653520" y="1027705"/>
            <a:ext cx="9315009" cy="3378718"/>
          </a:xfrm>
          <a:custGeom>
            <a:avLst/>
            <a:gdLst/>
            <a:ahLst/>
            <a:cxnLst/>
            <a:rect l="l" t="t" r="r" b="b"/>
            <a:pathLst>
              <a:path w="9315009" h="3378718">
                <a:moveTo>
                  <a:pt x="0" y="0"/>
                </a:moveTo>
                <a:lnTo>
                  <a:pt x="9315009" y="0"/>
                </a:lnTo>
                <a:lnTo>
                  <a:pt x="9315009" y="3378718"/>
                </a:lnTo>
                <a:lnTo>
                  <a:pt x="0" y="3378718"/>
                </a:lnTo>
                <a:lnTo>
                  <a:pt x="0" y="0"/>
                </a:lnTo>
                <a:close/>
              </a:path>
            </a:pathLst>
          </a:custGeom>
          <a:blipFill>
            <a:blip r:embed="rId3"/>
            <a:stretch>
              <a:fillRect l="-1040" r="-30491"/>
            </a:stretch>
          </a:blipFill>
        </p:spPr>
      </p:sp>
      <p:sp>
        <p:nvSpPr>
          <p:cNvPr id="4" name="TextBox 4"/>
          <p:cNvSpPr txBox="1"/>
          <p:nvPr/>
        </p:nvSpPr>
        <p:spPr>
          <a:xfrm>
            <a:off x="292286" y="147553"/>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Capsule Network:</a:t>
            </a:r>
          </a:p>
        </p:txBody>
      </p:sp>
      <p:sp>
        <p:nvSpPr>
          <p:cNvPr id="5" name="TextBox 5"/>
          <p:cNvSpPr txBox="1"/>
          <p:nvPr/>
        </p:nvSpPr>
        <p:spPr>
          <a:xfrm>
            <a:off x="707228" y="2065104"/>
            <a:ext cx="15892584" cy="1488030"/>
          </a:xfrm>
          <a:prstGeom prst="rect">
            <a:avLst/>
          </a:prstGeom>
        </p:spPr>
        <p:txBody>
          <a:bodyPr lIns="0" tIns="0" rIns="0" bIns="0" rtlCol="0" anchor="t">
            <a:spAutoFit/>
          </a:bodyPr>
          <a:lstStyle/>
          <a:p>
            <a:pPr algn="l">
              <a:lnSpc>
                <a:spcPts val="6033"/>
              </a:lnSpc>
            </a:pPr>
            <a:r>
              <a:rPr lang="en-US" sz="4309">
                <a:solidFill>
                  <a:srgbClr val="FFFFFF"/>
                </a:solidFill>
                <a:latin typeface="Lustria"/>
                <a:ea typeface="Lustria"/>
                <a:cs typeface="Lustria"/>
                <a:sym typeface="Lustria"/>
              </a:rPr>
              <a:t>Two convolutional layers </a:t>
            </a:r>
          </a:p>
          <a:p>
            <a:pPr algn="l">
              <a:lnSpc>
                <a:spcPts val="6033"/>
              </a:lnSpc>
            </a:pPr>
            <a:r>
              <a:rPr lang="en-US" sz="4309">
                <a:solidFill>
                  <a:srgbClr val="FFFFFF"/>
                </a:solidFill>
                <a:latin typeface="Lustria"/>
                <a:ea typeface="Lustria"/>
                <a:cs typeface="Lustria"/>
                <a:sym typeface="Lustria"/>
              </a:rPr>
              <a:t>and one fully connected layer</a:t>
            </a:r>
          </a:p>
        </p:txBody>
      </p:sp>
      <p:sp>
        <p:nvSpPr>
          <p:cNvPr id="6" name="TextBox 6"/>
          <p:cNvSpPr txBox="1"/>
          <p:nvPr/>
        </p:nvSpPr>
        <p:spPr>
          <a:xfrm>
            <a:off x="0" y="1261153"/>
            <a:ext cx="14635272" cy="880151"/>
          </a:xfrm>
          <a:prstGeom prst="rect">
            <a:avLst/>
          </a:prstGeom>
        </p:spPr>
        <p:txBody>
          <a:bodyPr lIns="0" tIns="0" rIns="0" bIns="0" rtlCol="0" anchor="t">
            <a:spAutoFit/>
          </a:bodyPr>
          <a:lstStyle/>
          <a:p>
            <a:pPr marL="1100740" lvl="1" indent="-550370" algn="l">
              <a:lnSpc>
                <a:spcPts val="7137"/>
              </a:lnSpc>
              <a:buFont typeface="Arial"/>
              <a:buChar char="•"/>
            </a:pPr>
            <a:r>
              <a:rPr lang="en-US" sz="5098">
                <a:solidFill>
                  <a:srgbClr val="FFFFFF"/>
                </a:solidFill>
                <a:latin typeface="Lustria"/>
                <a:ea typeface="Lustria"/>
                <a:cs typeface="Lustria"/>
                <a:sym typeface="Lustria"/>
              </a:rPr>
              <a:t>First Layer: CNN</a:t>
            </a:r>
          </a:p>
        </p:txBody>
      </p:sp>
      <p:sp>
        <p:nvSpPr>
          <p:cNvPr id="7" name="TextBox 7"/>
          <p:cNvSpPr txBox="1"/>
          <p:nvPr/>
        </p:nvSpPr>
        <p:spPr>
          <a:xfrm>
            <a:off x="707228" y="4502143"/>
            <a:ext cx="18054490" cy="1225565"/>
          </a:xfrm>
          <a:prstGeom prst="rect">
            <a:avLst/>
          </a:prstGeom>
        </p:spPr>
        <p:txBody>
          <a:bodyPr lIns="0" tIns="0" rIns="0" bIns="0" rtlCol="0" anchor="t">
            <a:spAutoFit/>
          </a:bodyPr>
          <a:lstStyle/>
          <a:p>
            <a:pPr algn="l">
              <a:lnSpc>
                <a:spcPts val="4993"/>
              </a:lnSpc>
            </a:pPr>
            <a:r>
              <a:rPr lang="en-US" sz="3566">
                <a:solidFill>
                  <a:srgbClr val="FFFFFF"/>
                </a:solidFill>
                <a:latin typeface="Lustria"/>
                <a:ea typeface="Lustria"/>
                <a:cs typeface="Lustria"/>
                <a:sym typeface="Lustria"/>
              </a:rPr>
              <a:t>Consists From Conv1D Layer having 256 filters each 9 × 9 kernel, stride 1 and </a:t>
            </a:r>
          </a:p>
          <a:p>
            <a:pPr algn="l">
              <a:lnSpc>
                <a:spcPts val="4993"/>
              </a:lnSpc>
            </a:pPr>
            <a:r>
              <a:rPr lang="en-US" sz="3566">
                <a:solidFill>
                  <a:srgbClr val="FFFFFF"/>
                </a:solidFill>
                <a:latin typeface="Lustria"/>
                <a:ea typeface="Lustria"/>
                <a:cs typeface="Lustria"/>
                <a:sym typeface="Lustria"/>
              </a:rPr>
              <a:t>ReLU Activation.</a:t>
            </a:r>
          </a:p>
        </p:txBody>
      </p:sp>
      <p:sp>
        <p:nvSpPr>
          <p:cNvPr id="8" name="TextBox 8"/>
          <p:cNvSpPr txBox="1"/>
          <p:nvPr/>
        </p:nvSpPr>
        <p:spPr>
          <a:xfrm>
            <a:off x="-165337" y="7366951"/>
            <a:ext cx="14635272" cy="880151"/>
          </a:xfrm>
          <a:prstGeom prst="rect">
            <a:avLst/>
          </a:prstGeom>
        </p:spPr>
        <p:txBody>
          <a:bodyPr lIns="0" tIns="0" rIns="0" bIns="0" rtlCol="0" anchor="t">
            <a:spAutoFit/>
          </a:bodyPr>
          <a:lstStyle/>
          <a:p>
            <a:pPr marL="1100740" lvl="1" indent="-550370" algn="l">
              <a:lnSpc>
                <a:spcPts val="7137"/>
              </a:lnSpc>
              <a:buFont typeface="Arial"/>
              <a:buChar char="•"/>
            </a:pPr>
            <a:r>
              <a:rPr lang="en-US" sz="5098">
                <a:solidFill>
                  <a:srgbClr val="FFFFFF"/>
                </a:solidFill>
                <a:latin typeface="Lustria"/>
                <a:ea typeface="Lustria"/>
                <a:cs typeface="Lustria"/>
                <a:sym typeface="Lustria"/>
              </a:rPr>
              <a:t>Second Layer: Primary Capsule</a:t>
            </a:r>
          </a:p>
        </p:txBody>
      </p:sp>
      <p:sp>
        <p:nvSpPr>
          <p:cNvPr id="9" name="TextBox 9"/>
          <p:cNvSpPr txBox="1"/>
          <p:nvPr/>
        </p:nvSpPr>
        <p:spPr>
          <a:xfrm>
            <a:off x="538348" y="8310106"/>
            <a:ext cx="15892584"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 Primary capsule contains 8 convolutional units with a 9 × 9 kernel and a stride of 2 with 32 channels.</a:t>
            </a:r>
          </a:p>
        </p:txBody>
      </p:sp>
      <p:sp>
        <p:nvSpPr>
          <p:cNvPr id="10" name="TextBox 10"/>
          <p:cNvSpPr txBox="1"/>
          <p:nvPr/>
        </p:nvSpPr>
        <p:spPr>
          <a:xfrm>
            <a:off x="707228" y="5957886"/>
            <a:ext cx="17580772"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Responsible for converting raw pixel intensities from the input image into feature maps.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3105802" y="1893220"/>
            <a:ext cx="12800354" cy="8087543"/>
          </a:xfrm>
          <a:custGeom>
            <a:avLst/>
            <a:gdLst/>
            <a:ahLst/>
            <a:cxnLst/>
            <a:rect l="l" t="t" r="r" b="b"/>
            <a:pathLst>
              <a:path w="12800354" h="8087543">
                <a:moveTo>
                  <a:pt x="0" y="0"/>
                </a:moveTo>
                <a:lnTo>
                  <a:pt x="12800354" y="0"/>
                </a:lnTo>
                <a:lnTo>
                  <a:pt x="12800354" y="8087543"/>
                </a:lnTo>
                <a:lnTo>
                  <a:pt x="0" y="8087543"/>
                </a:lnTo>
                <a:lnTo>
                  <a:pt x="0" y="0"/>
                </a:lnTo>
                <a:close/>
              </a:path>
            </a:pathLst>
          </a:custGeom>
          <a:blipFill>
            <a:blip r:embed="rId4"/>
            <a:stretch>
              <a:fillRect t="-1008" b="-5981"/>
            </a:stretch>
          </a:blipFill>
        </p:spPr>
      </p:sp>
      <p:sp>
        <p:nvSpPr>
          <p:cNvPr id="5" name="TextBox 5"/>
          <p:cNvSpPr txBox="1"/>
          <p:nvPr/>
        </p:nvSpPr>
        <p:spPr>
          <a:xfrm>
            <a:off x="292286" y="147553"/>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
        <p:nvSpPr>
          <p:cNvPr id="6" name="TextBox 6"/>
          <p:cNvSpPr txBox="1"/>
          <p:nvPr/>
        </p:nvSpPr>
        <p:spPr>
          <a:xfrm>
            <a:off x="673493" y="1180709"/>
            <a:ext cx="14635272" cy="712511"/>
          </a:xfrm>
          <a:prstGeom prst="rect">
            <a:avLst/>
          </a:prstGeom>
        </p:spPr>
        <p:txBody>
          <a:bodyPr lIns="0" tIns="0" rIns="0" bIns="0" rtlCol="0" anchor="t">
            <a:spAutoFit/>
          </a:bodyPr>
          <a:lstStyle/>
          <a:p>
            <a:pPr algn="l">
              <a:lnSpc>
                <a:spcPts val="5877"/>
              </a:lnSpc>
            </a:pPr>
            <a:r>
              <a:rPr lang="en-US" sz="4198">
                <a:solidFill>
                  <a:srgbClr val="FFFFFF"/>
                </a:solidFill>
                <a:latin typeface="Lustria"/>
                <a:ea typeface="Lustria"/>
                <a:cs typeface="Lustria"/>
                <a:sym typeface="Lustria"/>
              </a:rPr>
              <a:t>Overview of our model architecture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5331451" y="7370305"/>
            <a:ext cx="12069758" cy="3365267"/>
          </a:xfrm>
          <a:custGeom>
            <a:avLst/>
            <a:gdLst/>
            <a:ahLst/>
            <a:cxnLst/>
            <a:rect l="l" t="t" r="r" b="b"/>
            <a:pathLst>
              <a:path w="12069758" h="3365267">
                <a:moveTo>
                  <a:pt x="0" y="0"/>
                </a:moveTo>
                <a:lnTo>
                  <a:pt x="12069758" y="0"/>
                </a:lnTo>
                <a:lnTo>
                  <a:pt x="12069758" y="3365267"/>
                </a:lnTo>
                <a:lnTo>
                  <a:pt x="0" y="3365267"/>
                </a:lnTo>
                <a:lnTo>
                  <a:pt x="0" y="0"/>
                </a:lnTo>
                <a:close/>
              </a:path>
            </a:pathLst>
          </a:custGeom>
          <a:blipFill>
            <a:blip r:embed="rId4"/>
            <a:stretch>
              <a:fillRect t="-23209"/>
            </a:stretch>
          </a:blipFill>
        </p:spPr>
      </p:sp>
      <p:sp>
        <p:nvSpPr>
          <p:cNvPr id="5" name="TextBox 5"/>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
        <p:nvSpPr>
          <p:cNvPr id="6" name="TextBox 6"/>
          <p:cNvSpPr txBox="1"/>
          <p:nvPr/>
        </p:nvSpPr>
        <p:spPr>
          <a:xfrm>
            <a:off x="642967" y="803992"/>
            <a:ext cx="14635272"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First Layer: VGG</a:t>
            </a:r>
          </a:p>
        </p:txBody>
      </p:sp>
      <p:sp>
        <p:nvSpPr>
          <p:cNvPr id="7" name="TextBox 7"/>
          <p:cNvSpPr txBox="1"/>
          <p:nvPr/>
        </p:nvSpPr>
        <p:spPr>
          <a:xfrm>
            <a:off x="1111399" y="4989690"/>
            <a:ext cx="16806134" cy="238061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early layers of VGG-19 capture basic and mid-level features such as edges, textures, and simple patterns, going deeper into the network would capture more specific and complex features, which might introduce biases related to the original object detection task the network was pre-trained on.</a:t>
            </a:r>
          </a:p>
        </p:txBody>
      </p:sp>
      <p:sp>
        <p:nvSpPr>
          <p:cNvPr id="8" name="TextBox 8"/>
          <p:cNvSpPr txBox="1"/>
          <p:nvPr/>
        </p:nvSpPr>
        <p:spPr>
          <a:xfrm>
            <a:off x="370466" y="1618464"/>
            <a:ext cx="17547067"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Utilizing part of the pre-trained VGG-19 which trained on ImageNet dataset, instead of the convolutional part in the original Capsule architecture (First 10 layers).</a:t>
            </a:r>
          </a:p>
        </p:txBody>
      </p:sp>
      <p:sp>
        <p:nvSpPr>
          <p:cNvPr id="9" name="TextBox 9"/>
          <p:cNvSpPr txBox="1"/>
          <p:nvPr/>
        </p:nvSpPr>
        <p:spPr>
          <a:xfrm>
            <a:off x="411474" y="3478479"/>
            <a:ext cx="7258408"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It's used as a feature extractor. </a:t>
            </a:r>
          </a:p>
        </p:txBody>
      </p:sp>
      <p:sp>
        <p:nvSpPr>
          <p:cNvPr id="10" name="TextBox 10"/>
          <p:cNvSpPr txBox="1"/>
          <p:nvPr/>
        </p:nvSpPr>
        <p:spPr>
          <a:xfrm>
            <a:off x="411474" y="4234084"/>
            <a:ext cx="9624536" cy="580390"/>
          </a:xfrm>
          <a:prstGeom prst="rect">
            <a:avLst/>
          </a:prstGeom>
        </p:spPr>
        <p:txBody>
          <a:bodyPr lIns="0" tIns="0" rIns="0" bIns="0" rtlCol="0" anchor="t">
            <a:spAutoFit/>
          </a:bodyPr>
          <a:lstStyle/>
          <a:p>
            <a:pPr marL="734059" lvl="1" indent="-367030" algn="r">
              <a:lnSpc>
                <a:spcPts val="4759"/>
              </a:lnSpc>
              <a:buFont typeface="Arial"/>
              <a:buChar char="•"/>
            </a:pPr>
            <a:r>
              <a:rPr lang="en-US" sz="3399">
                <a:solidFill>
                  <a:srgbClr val="FFFFFF"/>
                </a:solidFill>
                <a:latin typeface="Canva Sans"/>
                <a:ea typeface="Canva Sans"/>
                <a:cs typeface="Canva Sans"/>
                <a:sym typeface="Canva Sans"/>
              </a:rPr>
              <a:t>Why we use subset of pre-trained VGG-19?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474440" y="0"/>
            <a:ext cx="20838060" cy="10912098"/>
          </a:xfrm>
          <a:custGeom>
            <a:avLst/>
            <a:gdLst/>
            <a:ahLst/>
            <a:cxnLst/>
            <a:rect l="l" t="t" r="r" b="b"/>
            <a:pathLst>
              <a:path w="20838060" h="10912098">
                <a:moveTo>
                  <a:pt x="0" y="0"/>
                </a:moveTo>
                <a:lnTo>
                  <a:pt x="20838059" y="0"/>
                </a:lnTo>
                <a:lnTo>
                  <a:pt x="20838059" y="10912098"/>
                </a:lnTo>
                <a:lnTo>
                  <a:pt x="0" y="10912098"/>
                </a:lnTo>
                <a:lnTo>
                  <a:pt x="0" y="0"/>
                </a:lnTo>
                <a:close/>
              </a:path>
            </a:pathLst>
          </a:custGeom>
          <a:blipFill>
            <a:blip r:embed="rId2">
              <a:alphaModFix amt="25000"/>
            </a:blip>
            <a:stretch>
              <a:fillRect l="-6984" t="-10478" r="-2690"/>
            </a:stretch>
          </a:blipFill>
        </p:spPr>
      </p:sp>
      <p:sp>
        <p:nvSpPr>
          <p:cNvPr id="3" name="TextBox 3"/>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
        <p:nvSpPr>
          <p:cNvPr id="4" name="TextBox 4"/>
          <p:cNvSpPr txBox="1"/>
          <p:nvPr/>
        </p:nvSpPr>
        <p:spPr>
          <a:xfrm>
            <a:off x="642967" y="817073"/>
            <a:ext cx="14635272"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First Layer: VGG</a:t>
            </a:r>
          </a:p>
        </p:txBody>
      </p:sp>
      <p:sp>
        <p:nvSpPr>
          <p:cNvPr id="5" name="TextBox 5"/>
          <p:cNvSpPr txBox="1"/>
          <p:nvPr/>
        </p:nvSpPr>
        <p:spPr>
          <a:xfrm>
            <a:off x="642967" y="1835859"/>
            <a:ext cx="11505843"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Why we use Pre-trained VGG-19 instead of CNN Part? </a:t>
            </a:r>
          </a:p>
        </p:txBody>
      </p:sp>
      <p:sp>
        <p:nvSpPr>
          <p:cNvPr id="6" name="TextBox 6"/>
          <p:cNvSpPr txBox="1"/>
          <p:nvPr/>
        </p:nvSpPr>
        <p:spPr>
          <a:xfrm>
            <a:off x="1510214" y="2540074"/>
            <a:ext cx="16457198" cy="5708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-Enhanced Feature Extraction:</a:t>
            </a:r>
          </a:p>
        </p:txBody>
      </p:sp>
      <p:sp>
        <p:nvSpPr>
          <p:cNvPr id="7" name="TextBox 7"/>
          <p:cNvSpPr txBox="1"/>
          <p:nvPr/>
        </p:nvSpPr>
        <p:spPr>
          <a:xfrm>
            <a:off x="1697892" y="3063314"/>
            <a:ext cx="16457198"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Leading to better performance in capturing complex patterns and details in </a:t>
            </a:r>
          </a:p>
          <a:p>
            <a:pPr algn="l">
              <a:lnSpc>
                <a:spcPts val="4759"/>
              </a:lnSpc>
            </a:pPr>
            <a:r>
              <a:rPr lang="en-US" sz="3399">
                <a:solidFill>
                  <a:srgbClr val="FFFFFF"/>
                </a:solidFill>
                <a:latin typeface="Lustria"/>
                <a:ea typeface="Lustria"/>
                <a:cs typeface="Lustria"/>
                <a:sym typeface="Lustria"/>
              </a:rPr>
              <a:t>the images compared to a simpler architecture.</a:t>
            </a:r>
          </a:p>
        </p:txBody>
      </p:sp>
      <p:sp>
        <p:nvSpPr>
          <p:cNvPr id="8" name="TextBox 8"/>
          <p:cNvSpPr txBox="1"/>
          <p:nvPr/>
        </p:nvSpPr>
        <p:spPr>
          <a:xfrm>
            <a:off x="1510214" y="4529455"/>
            <a:ext cx="3868103"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-Transfer Learning:</a:t>
            </a:r>
          </a:p>
          <a:p>
            <a:pPr algn="l">
              <a:lnSpc>
                <a:spcPts val="4759"/>
              </a:lnSpc>
            </a:pPr>
            <a:endParaRPr lang="en-US" sz="3399">
              <a:solidFill>
                <a:srgbClr val="FFFFFF"/>
              </a:solidFill>
              <a:latin typeface="Lustria"/>
              <a:ea typeface="Lustria"/>
              <a:cs typeface="Lustria"/>
              <a:sym typeface="Lustria"/>
            </a:endParaRPr>
          </a:p>
        </p:txBody>
      </p:sp>
      <p:sp>
        <p:nvSpPr>
          <p:cNvPr id="9" name="TextBox 9"/>
          <p:cNvSpPr txBox="1"/>
          <p:nvPr/>
        </p:nvSpPr>
        <p:spPr>
          <a:xfrm>
            <a:off x="1697892" y="5158179"/>
            <a:ext cx="15816022" cy="35712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Taking a model that has been pre-trained on a large dataset and fine-tuning it for a different but related task, this uses the rich pre-learned features  instead of starting from scratch.</a:t>
            </a:r>
          </a:p>
          <a:p>
            <a:pPr algn="l">
              <a:lnSpc>
                <a:spcPts val="4759"/>
              </a:lnSpc>
            </a:pPr>
            <a:endParaRPr lang="en-US" sz="3399">
              <a:solidFill>
                <a:srgbClr val="FFFFFF"/>
              </a:solidFill>
              <a:latin typeface="Lustria"/>
              <a:ea typeface="Lustria"/>
              <a:cs typeface="Lustria"/>
              <a:sym typeface="Lustria"/>
            </a:endParaRPr>
          </a:p>
          <a:p>
            <a:pPr algn="l">
              <a:lnSpc>
                <a:spcPts val="4759"/>
              </a:lnSpc>
            </a:pPr>
            <a:endParaRPr lang="en-US" sz="3399">
              <a:solidFill>
                <a:srgbClr val="FFFFFF"/>
              </a:solidFill>
              <a:latin typeface="Lustria"/>
              <a:ea typeface="Lustria"/>
              <a:cs typeface="Lustria"/>
              <a:sym typeface="Lustria"/>
            </a:endParaRPr>
          </a:p>
          <a:p>
            <a:pPr algn="l">
              <a:lnSpc>
                <a:spcPts val="4759"/>
              </a:lnSpc>
            </a:pPr>
            <a:endParaRPr lang="en-US" sz="3399">
              <a:solidFill>
                <a:srgbClr val="FFFFFF"/>
              </a:solidFill>
              <a:latin typeface="Lustria"/>
              <a:ea typeface="Lustria"/>
              <a:cs typeface="Lustria"/>
              <a:sym typeface="Lustria"/>
            </a:endParaRPr>
          </a:p>
        </p:txBody>
      </p:sp>
      <p:sp>
        <p:nvSpPr>
          <p:cNvPr id="10" name="TextBox 10"/>
          <p:cNvSpPr txBox="1"/>
          <p:nvPr/>
        </p:nvSpPr>
        <p:spPr>
          <a:xfrm>
            <a:off x="1602063" y="7224469"/>
            <a:ext cx="16685937"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-This can significantly reduce the amount of data and time needed to train the model.</a:t>
            </a:r>
          </a:p>
        </p:txBody>
      </p:sp>
      <p:sp>
        <p:nvSpPr>
          <p:cNvPr id="11" name="TextBox 11"/>
          <p:cNvSpPr txBox="1"/>
          <p:nvPr/>
        </p:nvSpPr>
        <p:spPr>
          <a:xfrm>
            <a:off x="1602063" y="8644255"/>
            <a:ext cx="6155174"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-Improve model performance: </a:t>
            </a:r>
          </a:p>
          <a:p>
            <a:pPr algn="l">
              <a:lnSpc>
                <a:spcPts val="4759"/>
              </a:lnSpc>
            </a:pPr>
            <a:endParaRPr lang="en-US" sz="3399">
              <a:solidFill>
                <a:srgbClr val="FFFFFF"/>
              </a:solidFill>
              <a:latin typeface="Lustria"/>
              <a:ea typeface="Lustria"/>
              <a:cs typeface="Lustria"/>
              <a:sym typeface="Lustria"/>
            </a:endParaRPr>
          </a:p>
        </p:txBody>
      </p:sp>
      <p:sp>
        <p:nvSpPr>
          <p:cNvPr id="12" name="TextBox 12"/>
          <p:cNvSpPr txBox="1"/>
          <p:nvPr/>
        </p:nvSpPr>
        <p:spPr>
          <a:xfrm>
            <a:off x="1697892" y="9306264"/>
            <a:ext cx="12688729" cy="57086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ustria"/>
                <a:ea typeface="Lustria"/>
                <a:cs typeface="Lustria"/>
                <a:sym typeface="Lustria"/>
              </a:rPr>
              <a:t>These weights provide a good starting point for model training.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
        <p:nvSpPr>
          <p:cNvPr id="5" name="TextBox 5"/>
          <p:cNvSpPr txBox="1"/>
          <p:nvPr/>
        </p:nvSpPr>
        <p:spPr>
          <a:xfrm>
            <a:off x="642967" y="1007573"/>
            <a:ext cx="14635272"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Second Layer: Primary Capsule</a:t>
            </a:r>
          </a:p>
        </p:txBody>
      </p:sp>
      <p:sp>
        <p:nvSpPr>
          <p:cNvPr id="6" name="TextBox 6"/>
          <p:cNvSpPr txBox="1"/>
          <p:nvPr/>
        </p:nvSpPr>
        <p:spPr>
          <a:xfrm>
            <a:off x="642967" y="2125446"/>
            <a:ext cx="16806134" cy="8613120"/>
          </a:xfrm>
          <a:prstGeom prst="rect">
            <a:avLst/>
          </a:prstGeom>
        </p:spPr>
        <p:txBody>
          <a:bodyPr lIns="0" tIns="0" rIns="0" bIns="0" rtlCol="0" anchor="t">
            <a:spAutoFit/>
          </a:bodyPr>
          <a:lstStyle/>
          <a:p>
            <a:pPr algn="l">
              <a:lnSpc>
                <a:spcPts val="5287"/>
              </a:lnSpc>
            </a:pPr>
            <a:endParaRPr/>
          </a:p>
          <a:p>
            <a:pPr marL="671516" lvl="1" indent="-335758" algn="l">
              <a:lnSpc>
                <a:spcPts val="5287"/>
              </a:lnSpc>
              <a:buFont typeface="Arial"/>
              <a:buChar char="•"/>
            </a:pPr>
            <a:r>
              <a:rPr lang="en-US" sz="3110">
                <a:solidFill>
                  <a:srgbClr val="FFFFFF"/>
                </a:solidFill>
                <a:latin typeface="Lustria"/>
                <a:ea typeface="Lustria"/>
                <a:cs typeface="Lustria"/>
                <a:sym typeface="Lustria"/>
              </a:rPr>
              <a:t>Block 1: Consists From Conv2D Layer having 64 filters each 3x3 kernel, stride 1 and padding 'same' followed by BatchNormalization Layer and ReLU Layer.</a:t>
            </a:r>
          </a:p>
          <a:p>
            <a:pPr algn="l">
              <a:lnSpc>
                <a:spcPts val="5287"/>
              </a:lnSpc>
            </a:pPr>
            <a:endParaRPr lang="en-US" sz="3110">
              <a:solidFill>
                <a:srgbClr val="FFFFFF"/>
              </a:solidFill>
              <a:latin typeface="Lustria"/>
              <a:ea typeface="Lustria"/>
              <a:cs typeface="Lustria"/>
              <a:sym typeface="Lustria"/>
            </a:endParaRPr>
          </a:p>
          <a:p>
            <a:pPr marL="671516" lvl="1" indent="-335758" algn="l">
              <a:lnSpc>
                <a:spcPts val="5287"/>
              </a:lnSpc>
              <a:buFont typeface="Arial"/>
              <a:buChar char="•"/>
            </a:pPr>
            <a:r>
              <a:rPr lang="en-US" sz="3110">
                <a:solidFill>
                  <a:srgbClr val="FFFFFF"/>
                </a:solidFill>
                <a:latin typeface="Lustria"/>
                <a:ea typeface="Lustria"/>
                <a:cs typeface="Lustria"/>
                <a:sym typeface="Lustria"/>
              </a:rPr>
              <a:t>Block 2: Consists From Conv2D Layer having 16 filters each 3x3 kernel, stride 1 and padding 'same' followed by BatchNormalization Layer and ReLU Layer.</a:t>
            </a:r>
          </a:p>
          <a:p>
            <a:pPr algn="l">
              <a:lnSpc>
                <a:spcPts val="5287"/>
              </a:lnSpc>
            </a:pPr>
            <a:endParaRPr lang="en-US" sz="3110">
              <a:solidFill>
                <a:srgbClr val="FFFFFF"/>
              </a:solidFill>
              <a:latin typeface="Lustria"/>
              <a:ea typeface="Lustria"/>
              <a:cs typeface="Lustria"/>
              <a:sym typeface="Lustria"/>
            </a:endParaRPr>
          </a:p>
          <a:p>
            <a:pPr marL="671516" lvl="1" indent="-335758" algn="l">
              <a:lnSpc>
                <a:spcPts val="5287"/>
              </a:lnSpc>
              <a:buFont typeface="Arial"/>
              <a:buChar char="•"/>
            </a:pPr>
            <a:r>
              <a:rPr lang="en-US" sz="3110">
                <a:solidFill>
                  <a:srgbClr val="FFFFFF"/>
                </a:solidFill>
                <a:latin typeface="Lustria"/>
                <a:ea typeface="Lustria"/>
                <a:cs typeface="Lustria"/>
                <a:sym typeface="Lustria"/>
              </a:rPr>
              <a:t>Block 3: Consists From Custom Layer 'StatsPooling':</a:t>
            </a: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p:txBody>
      </p:sp>
      <p:sp>
        <p:nvSpPr>
          <p:cNvPr id="7" name="TextBox 7"/>
          <p:cNvSpPr txBox="1"/>
          <p:nvPr/>
        </p:nvSpPr>
        <p:spPr>
          <a:xfrm>
            <a:off x="1275030" y="7477760"/>
            <a:ext cx="17012970" cy="118046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reshape the height and width to be one dimension then get the average and standard deviation, this help making the model independent of the image size.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3347143" y="5210196"/>
            <a:ext cx="11397782" cy="5076804"/>
          </a:xfrm>
          <a:custGeom>
            <a:avLst/>
            <a:gdLst/>
            <a:ahLst/>
            <a:cxnLst/>
            <a:rect l="l" t="t" r="r" b="b"/>
            <a:pathLst>
              <a:path w="11397782" h="5076804">
                <a:moveTo>
                  <a:pt x="0" y="0"/>
                </a:moveTo>
                <a:lnTo>
                  <a:pt x="11397782" y="0"/>
                </a:lnTo>
                <a:lnTo>
                  <a:pt x="11397782" y="5076804"/>
                </a:lnTo>
                <a:lnTo>
                  <a:pt x="0" y="5076804"/>
                </a:lnTo>
                <a:lnTo>
                  <a:pt x="0" y="0"/>
                </a:lnTo>
                <a:close/>
              </a:path>
            </a:pathLst>
          </a:custGeom>
          <a:blipFill>
            <a:blip r:embed="rId4"/>
            <a:stretch>
              <a:fillRect l="-6388" t="-131685" b="-121648"/>
            </a:stretch>
          </a:blipFill>
        </p:spPr>
      </p:sp>
      <p:sp>
        <p:nvSpPr>
          <p:cNvPr id="5" name="TextBox 5"/>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
        <p:nvSpPr>
          <p:cNvPr id="6" name="TextBox 6"/>
          <p:cNvSpPr txBox="1"/>
          <p:nvPr/>
        </p:nvSpPr>
        <p:spPr>
          <a:xfrm>
            <a:off x="642967" y="1007573"/>
            <a:ext cx="14635272"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Second Layer: Primary Capsule</a:t>
            </a:r>
          </a:p>
        </p:txBody>
      </p:sp>
      <p:sp>
        <p:nvSpPr>
          <p:cNvPr id="7" name="TextBox 7"/>
          <p:cNvSpPr txBox="1"/>
          <p:nvPr/>
        </p:nvSpPr>
        <p:spPr>
          <a:xfrm>
            <a:off x="642967" y="1528929"/>
            <a:ext cx="16806134" cy="5946120"/>
          </a:xfrm>
          <a:prstGeom prst="rect">
            <a:avLst/>
          </a:prstGeom>
        </p:spPr>
        <p:txBody>
          <a:bodyPr lIns="0" tIns="0" rIns="0" bIns="0" rtlCol="0" anchor="t">
            <a:spAutoFit/>
          </a:bodyPr>
          <a:lstStyle/>
          <a:p>
            <a:pPr algn="l">
              <a:lnSpc>
                <a:spcPts val="5287"/>
              </a:lnSpc>
            </a:pPr>
            <a:endParaRPr/>
          </a:p>
          <a:p>
            <a:pPr marL="671516" lvl="1" indent="-335758" algn="l">
              <a:lnSpc>
                <a:spcPts val="5287"/>
              </a:lnSpc>
              <a:buFont typeface="Arial"/>
              <a:buChar char="•"/>
            </a:pPr>
            <a:r>
              <a:rPr lang="en-US" sz="3110">
                <a:solidFill>
                  <a:srgbClr val="FFFFFF"/>
                </a:solidFill>
                <a:latin typeface="Lustria"/>
                <a:ea typeface="Lustria"/>
                <a:cs typeface="Lustria"/>
                <a:sym typeface="Lustria"/>
              </a:rPr>
              <a:t>Block 4: Consists From Conv1D Layer having 8 filters each 5x5 kernel, stride 2 and padding 'same' followed by BatchNormalization Layer</a:t>
            </a:r>
          </a:p>
          <a:p>
            <a:pPr marL="671516" lvl="1" indent="-335758" algn="l">
              <a:lnSpc>
                <a:spcPts val="5287"/>
              </a:lnSpc>
              <a:buFont typeface="Arial"/>
              <a:buChar char="•"/>
            </a:pPr>
            <a:r>
              <a:rPr lang="en-US" sz="3110">
                <a:solidFill>
                  <a:srgbClr val="FFFFFF"/>
                </a:solidFill>
                <a:latin typeface="Lustria"/>
                <a:ea typeface="Lustria"/>
                <a:cs typeface="Lustria"/>
                <a:sym typeface="Lustria"/>
              </a:rPr>
              <a:t>Block 5: Consists From Conv1D Layer having 1 filters each 3x3 kernel, stride 1 and padding 'same' followed by BatchNormalization Layer</a:t>
            </a: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521079"/>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642967" y="1007573"/>
            <a:ext cx="14635272"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Third Layer: Dynamic Routing</a:t>
            </a:r>
          </a:p>
        </p:txBody>
      </p:sp>
      <p:sp>
        <p:nvSpPr>
          <p:cNvPr id="5" name="TextBox 5"/>
          <p:cNvSpPr txBox="1"/>
          <p:nvPr/>
        </p:nvSpPr>
        <p:spPr>
          <a:xfrm>
            <a:off x="642967" y="1553261"/>
            <a:ext cx="16806134" cy="7946370"/>
          </a:xfrm>
          <a:prstGeom prst="rect">
            <a:avLst/>
          </a:prstGeom>
        </p:spPr>
        <p:txBody>
          <a:bodyPr lIns="0" tIns="0" rIns="0" bIns="0" rtlCol="0" anchor="t">
            <a:spAutoFit/>
          </a:bodyPr>
          <a:lstStyle/>
          <a:p>
            <a:pPr algn="l">
              <a:lnSpc>
                <a:spcPts val="5287"/>
              </a:lnSpc>
            </a:pPr>
            <a:endParaRPr/>
          </a:p>
          <a:p>
            <a:pPr marL="671516" lvl="1" indent="-335758" algn="l">
              <a:lnSpc>
                <a:spcPts val="5287"/>
              </a:lnSpc>
              <a:buFont typeface="Arial"/>
              <a:buChar char="•"/>
            </a:pPr>
            <a:r>
              <a:rPr lang="en-US" sz="3110">
                <a:solidFill>
                  <a:srgbClr val="FFFFFF"/>
                </a:solidFill>
                <a:latin typeface="Lustria"/>
                <a:ea typeface="Lustria"/>
                <a:cs typeface="Lustria"/>
                <a:sym typeface="Lustria"/>
              </a:rPr>
              <a:t>The dynamic routing algorithm is used to calculate agreement between the features extracted by the primary capsules</a:t>
            </a:r>
          </a:p>
          <a:p>
            <a:pPr marL="671516" lvl="1" indent="-335758" algn="l">
              <a:lnSpc>
                <a:spcPts val="5287"/>
              </a:lnSpc>
              <a:buFont typeface="Arial"/>
              <a:buChar char="•"/>
            </a:pPr>
            <a:r>
              <a:rPr lang="en-US" sz="3110">
                <a:solidFill>
                  <a:srgbClr val="FFFFFF"/>
                </a:solidFill>
                <a:latin typeface="Lustria"/>
                <a:ea typeface="Lustria"/>
                <a:cs typeface="Lustria"/>
                <a:sym typeface="Lustria"/>
              </a:rPr>
              <a:t>The agreements between low- and high-level capsules that encode the hierarchical relationships between objects and their parts with pose information enables a capsule network to preserve more information than a CNN while using only a fraction of the data used by a CNN.</a:t>
            </a: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p:txBody>
      </p:sp>
      <p:sp>
        <p:nvSpPr>
          <p:cNvPr id="6" name="TextBox 6"/>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
        <p:nvSpPr>
          <p:cNvPr id="7" name="Freeform 7"/>
          <p:cNvSpPr/>
          <p:nvPr/>
        </p:nvSpPr>
        <p:spPr>
          <a:xfrm>
            <a:off x="10247181" y="5597884"/>
            <a:ext cx="7201920" cy="4380605"/>
          </a:xfrm>
          <a:custGeom>
            <a:avLst/>
            <a:gdLst/>
            <a:ahLst/>
            <a:cxnLst/>
            <a:rect l="l" t="t" r="r" b="b"/>
            <a:pathLst>
              <a:path w="7201920" h="4380605">
                <a:moveTo>
                  <a:pt x="0" y="0"/>
                </a:moveTo>
                <a:lnTo>
                  <a:pt x="7201920" y="0"/>
                </a:lnTo>
                <a:lnTo>
                  <a:pt x="7201920" y="4380605"/>
                </a:lnTo>
                <a:lnTo>
                  <a:pt x="0" y="4380605"/>
                </a:lnTo>
                <a:lnTo>
                  <a:pt x="0" y="0"/>
                </a:lnTo>
                <a:close/>
              </a:path>
            </a:pathLst>
          </a:custGeom>
          <a:blipFill>
            <a:blip r:embed="rId4"/>
            <a:stretch>
              <a:fillRect l="-10921" t="-26406" r="-2832" b="-22594"/>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263305" y="419424"/>
            <a:ext cx="17519749" cy="1094728"/>
          </a:xfrm>
          <a:prstGeom prst="rect">
            <a:avLst/>
          </a:prstGeom>
        </p:spPr>
        <p:txBody>
          <a:bodyPr lIns="0" tIns="0" rIns="0" bIns="0" rtlCol="0" anchor="t">
            <a:spAutoFit/>
          </a:bodyPr>
          <a:lstStyle/>
          <a:p>
            <a:pPr marL="0" lvl="0" indent="0" algn="ctr">
              <a:lnSpc>
                <a:spcPts val="8960"/>
              </a:lnSpc>
              <a:spcBef>
                <a:spcPct val="0"/>
              </a:spcBef>
            </a:pPr>
            <a:r>
              <a:rPr lang="en-US" sz="6400">
                <a:solidFill>
                  <a:srgbClr val="FFFFFF"/>
                </a:solidFill>
                <a:latin typeface="Pattanakarn Bold"/>
                <a:ea typeface="Pattanakarn Bold"/>
                <a:cs typeface="Pattanakarn Bold"/>
                <a:sym typeface="Pattanakarn Bold"/>
              </a:rPr>
              <a:t>Agenda: Detecting AI-Generated Images</a:t>
            </a:r>
          </a:p>
        </p:txBody>
      </p:sp>
      <p:sp>
        <p:nvSpPr>
          <p:cNvPr id="5" name="TextBox 5"/>
          <p:cNvSpPr txBox="1"/>
          <p:nvPr/>
        </p:nvSpPr>
        <p:spPr>
          <a:xfrm>
            <a:off x="2026730" y="1906905"/>
            <a:ext cx="4312563" cy="1953260"/>
          </a:xfrm>
          <a:prstGeom prst="rect">
            <a:avLst/>
          </a:prstGeom>
        </p:spPr>
        <p:txBody>
          <a:bodyPr lIns="0" tIns="0" rIns="0" bIns="0" rtlCol="0" anchor="t">
            <a:spAutoFit/>
          </a:bodyPr>
          <a:lstStyle/>
          <a:p>
            <a:pPr algn="ctr">
              <a:lnSpc>
                <a:spcPts val="7839"/>
              </a:lnSpc>
            </a:pPr>
            <a:r>
              <a:rPr lang="en-US" sz="5599" u="sng">
                <a:solidFill>
                  <a:srgbClr val="FFFFFF"/>
                </a:solidFill>
                <a:latin typeface="Pattanakarn Italics"/>
                <a:ea typeface="Pattanakarn Italics"/>
                <a:cs typeface="Pattanakarn Italics"/>
                <a:sym typeface="Pattanakarn Italics"/>
              </a:rPr>
              <a:t>01</a:t>
            </a:r>
          </a:p>
          <a:p>
            <a:pPr marL="0" lvl="0" indent="0" algn="ctr">
              <a:lnSpc>
                <a:spcPts val="7839"/>
              </a:lnSpc>
              <a:spcBef>
                <a:spcPct val="0"/>
              </a:spcBef>
            </a:pPr>
            <a:r>
              <a:rPr lang="en-US" sz="5599">
                <a:solidFill>
                  <a:srgbClr val="FFFFFF"/>
                </a:solidFill>
                <a:latin typeface="Pattanakarn Italics"/>
                <a:ea typeface="Pattanakarn Italics"/>
                <a:cs typeface="Pattanakarn Italics"/>
                <a:sym typeface="Pattanakarn Italics"/>
              </a:rPr>
              <a:t>Project Idea</a:t>
            </a:r>
          </a:p>
        </p:txBody>
      </p:sp>
      <p:sp>
        <p:nvSpPr>
          <p:cNvPr id="6" name="TextBox 6"/>
          <p:cNvSpPr txBox="1"/>
          <p:nvPr/>
        </p:nvSpPr>
        <p:spPr>
          <a:xfrm>
            <a:off x="10090187" y="1916430"/>
            <a:ext cx="7692866" cy="2988945"/>
          </a:xfrm>
          <a:prstGeom prst="rect">
            <a:avLst/>
          </a:prstGeom>
        </p:spPr>
        <p:txBody>
          <a:bodyPr lIns="0" tIns="0" rIns="0" bIns="0" rtlCol="0" anchor="t">
            <a:spAutoFit/>
          </a:bodyPr>
          <a:lstStyle/>
          <a:p>
            <a:pPr algn="ctr">
              <a:lnSpc>
                <a:spcPts val="7979"/>
              </a:lnSpc>
            </a:pPr>
            <a:r>
              <a:rPr lang="en-US" sz="5699" u="sng">
                <a:solidFill>
                  <a:srgbClr val="FFFFFF"/>
                </a:solidFill>
                <a:latin typeface="Pattanakarn Italics"/>
                <a:ea typeface="Pattanakarn Italics"/>
                <a:cs typeface="Pattanakarn Italics"/>
                <a:sym typeface="Pattanakarn Italics"/>
              </a:rPr>
              <a:t>02</a:t>
            </a:r>
          </a:p>
          <a:p>
            <a:pPr algn="ctr">
              <a:lnSpc>
                <a:spcPts val="7979"/>
              </a:lnSpc>
            </a:pPr>
            <a:r>
              <a:rPr lang="en-US" sz="5699">
                <a:solidFill>
                  <a:srgbClr val="FFFFFF"/>
                </a:solidFill>
                <a:latin typeface="Pattanakarn Italics"/>
                <a:ea typeface="Pattanakarn Italics"/>
                <a:cs typeface="Pattanakarn Italics"/>
                <a:sym typeface="Pattanakarn Italics"/>
              </a:rPr>
              <a:t>Problem Significance</a:t>
            </a:r>
          </a:p>
          <a:p>
            <a:pPr marL="0" lvl="0" indent="0" algn="ctr">
              <a:lnSpc>
                <a:spcPts val="7979"/>
              </a:lnSpc>
              <a:spcBef>
                <a:spcPct val="0"/>
              </a:spcBef>
            </a:pPr>
            <a:endParaRPr lang="en-US" sz="5699">
              <a:solidFill>
                <a:srgbClr val="FFFFFF"/>
              </a:solidFill>
              <a:latin typeface="Pattanakarn Italics"/>
              <a:ea typeface="Pattanakarn Italics"/>
              <a:cs typeface="Pattanakarn Italics"/>
              <a:sym typeface="Pattanakarn Italics"/>
            </a:endParaRPr>
          </a:p>
        </p:txBody>
      </p:sp>
      <p:sp>
        <p:nvSpPr>
          <p:cNvPr id="7" name="TextBox 7"/>
          <p:cNvSpPr txBox="1"/>
          <p:nvPr/>
        </p:nvSpPr>
        <p:spPr>
          <a:xfrm>
            <a:off x="0" y="5105421"/>
            <a:ext cx="8366022" cy="2988945"/>
          </a:xfrm>
          <a:prstGeom prst="rect">
            <a:avLst/>
          </a:prstGeom>
        </p:spPr>
        <p:txBody>
          <a:bodyPr lIns="0" tIns="0" rIns="0" bIns="0" rtlCol="0" anchor="t">
            <a:spAutoFit/>
          </a:bodyPr>
          <a:lstStyle/>
          <a:p>
            <a:pPr algn="ctr">
              <a:lnSpc>
                <a:spcPts val="7979"/>
              </a:lnSpc>
            </a:pPr>
            <a:r>
              <a:rPr lang="en-US" sz="5699" u="sng">
                <a:solidFill>
                  <a:srgbClr val="FFFFFF"/>
                </a:solidFill>
                <a:latin typeface="Pattanakarn Italics"/>
                <a:ea typeface="Pattanakarn Italics"/>
                <a:cs typeface="Pattanakarn Italics"/>
                <a:sym typeface="Pattanakarn Italics"/>
              </a:rPr>
              <a:t>03</a:t>
            </a:r>
          </a:p>
          <a:p>
            <a:pPr algn="ctr">
              <a:lnSpc>
                <a:spcPts val="7979"/>
              </a:lnSpc>
            </a:pPr>
            <a:r>
              <a:rPr lang="en-US" sz="5699">
                <a:solidFill>
                  <a:srgbClr val="FFFFFF"/>
                </a:solidFill>
                <a:latin typeface="Pattanakarn Italics"/>
                <a:ea typeface="Pattanakarn Italics"/>
                <a:cs typeface="Pattanakarn Italics"/>
                <a:sym typeface="Pattanakarn Italics"/>
              </a:rPr>
              <a:t>Project Specifications</a:t>
            </a:r>
          </a:p>
          <a:p>
            <a:pPr marL="0" lvl="0" indent="0" algn="ctr">
              <a:lnSpc>
                <a:spcPts val="7979"/>
              </a:lnSpc>
              <a:spcBef>
                <a:spcPct val="0"/>
              </a:spcBef>
            </a:pPr>
            <a:endParaRPr lang="en-US" sz="5699">
              <a:solidFill>
                <a:srgbClr val="FFFFFF"/>
              </a:solidFill>
              <a:latin typeface="Pattanakarn Italics"/>
              <a:ea typeface="Pattanakarn Italics"/>
              <a:cs typeface="Pattanakarn Italics"/>
              <a:sym typeface="Pattanakarn Italics"/>
            </a:endParaRPr>
          </a:p>
        </p:txBody>
      </p:sp>
      <p:sp>
        <p:nvSpPr>
          <p:cNvPr id="8" name="TextBox 8"/>
          <p:cNvSpPr txBox="1"/>
          <p:nvPr/>
        </p:nvSpPr>
        <p:spPr>
          <a:xfrm>
            <a:off x="12534183" y="5038725"/>
            <a:ext cx="2804874" cy="2988945"/>
          </a:xfrm>
          <a:prstGeom prst="rect">
            <a:avLst/>
          </a:prstGeom>
        </p:spPr>
        <p:txBody>
          <a:bodyPr lIns="0" tIns="0" rIns="0" bIns="0" rtlCol="0" anchor="t">
            <a:spAutoFit/>
          </a:bodyPr>
          <a:lstStyle/>
          <a:p>
            <a:pPr algn="ctr">
              <a:lnSpc>
                <a:spcPts val="7979"/>
              </a:lnSpc>
            </a:pPr>
            <a:r>
              <a:rPr lang="en-US" sz="5699" u="sng">
                <a:solidFill>
                  <a:srgbClr val="FFFFFF"/>
                </a:solidFill>
                <a:latin typeface="Pattanakarn Italics"/>
                <a:ea typeface="Pattanakarn Italics"/>
                <a:cs typeface="Pattanakarn Italics"/>
                <a:sym typeface="Pattanakarn Italics"/>
              </a:rPr>
              <a:t>04</a:t>
            </a:r>
          </a:p>
          <a:p>
            <a:pPr algn="ctr">
              <a:lnSpc>
                <a:spcPts val="7979"/>
              </a:lnSpc>
            </a:pPr>
            <a:r>
              <a:rPr lang="en-US" sz="5699">
                <a:solidFill>
                  <a:srgbClr val="FFFFFF"/>
                </a:solidFill>
                <a:latin typeface="Pattanakarn Italics"/>
                <a:ea typeface="Pattanakarn Italics"/>
                <a:cs typeface="Pattanakarn Italics"/>
                <a:sym typeface="Pattanakarn Italics"/>
              </a:rPr>
              <a:t>Results</a:t>
            </a:r>
          </a:p>
          <a:p>
            <a:pPr marL="0" lvl="0" indent="0" algn="ctr">
              <a:lnSpc>
                <a:spcPts val="7979"/>
              </a:lnSpc>
              <a:spcBef>
                <a:spcPct val="0"/>
              </a:spcBef>
            </a:pPr>
            <a:endParaRPr lang="en-US" sz="5699">
              <a:solidFill>
                <a:srgbClr val="FFFFFF"/>
              </a:solidFill>
              <a:latin typeface="Pattanakarn Italics"/>
              <a:ea typeface="Pattanakarn Italics"/>
              <a:cs typeface="Pattanakarn Italics"/>
              <a:sym typeface="Pattanakarn Italics"/>
            </a:endParaRPr>
          </a:p>
        </p:txBody>
      </p:sp>
      <p:sp>
        <p:nvSpPr>
          <p:cNvPr id="9" name="TextBox 9"/>
          <p:cNvSpPr txBox="1"/>
          <p:nvPr/>
        </p:nvSpPr>
        <p:spPr>
          <a:xfrm>
            <a:off x="11913510" y="7989591"/>
            <a:ext cx="4046220" cy="1979295"/>
          </a:xfrm>
          <a:prstGeom prst="rect">
            <a:avLst/>
          </a:prstGeom>
        </p:spPr>
        <p:txBody>
          <a:bodyPr lIns="0" tIns="0" rIns="0" bIns="0" rtlCol="0" anchor="t">
            <a:spAutoFit/>
          </a:bodyPr>
          <a:lstStyle/>
          <a:p>
            <a:pPr algn="ctr">
              <a:lnSpc>
                <a:spcPts val="7979"/>
              </a:lnSpc>
            </a:pPr>
            <a:r>
              <a:rPr lang="en-US" sz="5699" u="sng">
                <a:solidFill>
                  <a:srgbClr val="FFFFFF"/>
                </a:solidFill>
                <a:latin typeface="Pattanakarn Italics"/>
                <a:ea typeface="Pattanakarn Italics"/>
                <a:cs typeface="Pattanakarn Italics"/>
                <a:sym typeface="Pattanakarn Italics"/>
              </a:rPr>
              <a:t>06</a:t>
            </a:r>
          </a:p>
          <a:p>
            <a:pPr marL="0" lvl="0" indent="0" algn="ctr">
              <a:lnSpc>
                <a:spcPts val="7979"/>
              </a:lnSpc>
              <a:spcBef>
                <a:spcPct val="0"/>
              </a:spcBef>
            </a:pPr>
            <a:r>
              <a:rPr lang="en-US" sz="5699">
                <a:solidFill>
                  <a:srgbClr val="FFFFFF"/>
                </a:solidFill>
                <a:latin typeface="Pattanakarn Italics"/>
                <a:ea typeface="Pattanakarn Italics"/>
                <a:cs typeface="Pattanakarn Italics"/>
                <a:sym typeface="Pattanakarn Italics"/>
              </a:rPr>
              <a:t>Conclusion</a:t>
            </a:r>
          </a:p>
        </p:txBody>
      </p:sp>
      <p:sp>
        <p:nvSpPr>
          <p:cNvPr id="10" name="TextBox 10"/>
          <p:cNvSpPr txBox="1"/>
          <p:nvPr/>
        </p:nvSpPr>
        <p:spPr>
          <a:xfrm>
            <a:off x="1439692" y="7922895"/>
            <a:ext cx="5220295" cy="1979295"/>
          </a:xfrm>
          <a:prstGeom prst="rect">
            <a:avLst/>
          </a:prstGeom>
        </p:spPr>
        <p:txBody>
          <a:bodyPr lIns="0" tIns="0" rIns="0" bIns="0" rtlCol="0" anchor="t">
            <a:spAutoFit/>
          </a:bodyPr>
          <a:lstStyle/>
          <a:p>
            <a:pPr algn="ctr">
              <a:lnSpc>
                <a:spcPts val="7979"/>
              </a:lnSpc>
            </a:pPr>
            <a:r>
              <a:rPr lang="en-US" sz="5699" u="sng">
                <a:solidFill>
                  <a:srgbClr val="FFFFFF"/>
                </a:solidFill>
                <a:latin typeface="Pattanakarn Italics"/>
                <a:ea typeface="Pattanakarn Italics"/>
                <a:cs typeface="Pattanakarn Italics"/>
                <a:sym typeface="Pattanakarn Italics"/>
              </a:rPr>
              <a:t>05</a:t>
            </a:r>
          </a:p>
          <a:p>
            <a:pPr marL="0" lvl="0" indent="0" algn="ctr">
              <a:lnSpc>
                <a:spcPts val="7979"/>
              </a:lnSpc>
              <a:spcBef>
                <a:spcPct val="0"/>
              </a:spcBef>
            </a:pPr>
            <a:r>
              <a:rPr lang="en-US" sz="5699">
                <a:solidFill>
                  <a:srgbClr val="FFFFFF"/>
                </a:solidFill>
                <a:latin typeface="Pattanakarn Italics"/>
                <a:ea typeface="Pattanakarn Italics"/>
                <a:cs typeface="Pattanakarn Italics"/>
                <a:sym typeface="Pattanakarn Italics"/>
              </a:rPr>
              <a:t>User Interface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303605"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521079"/>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11288324" y="2549349"/>
            <a:ext cx="9252935" cy="5188302"/>
          </a:xfrm>
          <a:custGeom>
            <a:avLst/>
            <a:gdLst/>
            <a:ahLst/>
            <a:cxnLst/>
            <a:rect l="l" t="t" r="r" b="b"/>
            <a:pathLst>
              <a:path w="9252935" h="5188302">
                <a:moveTo>
                  <a:pt x="0" y="0"/>
                </a:moveTo>
                <a:lnTo>
                  <a:pt x="9252934" y="0"/>
                </a:lnTo>
                <a:lnTo>
                  <a:pt x="9252934" y="5188302"/>
                </a:lnTo>
                <a:lnTo>
                  <a:pt x="0" y="5188302"/>
                </a:lnTo>
                <a:lnTo>
                  <a:pt x="0" y="0"/>
                </a:lnTo>
                <a:close/>
              </a:path>
            </a:pathLst>
          </a:custGeom>
          <a:blipFill>
            <a:blip r:embed="rId4"/>
            <a:stretch>
              <a:fillRect/>
            </a:stretch>
          </a:blipFill>
        </p:spPr>
      </p:sp>
      <p:sp>
        <p:nvSpPr>
          <p:cNvPr id="5" name="Freeform 5"/>
          <p:cNvSpPr/>
          <p:nvPr/>
        </p:nvSpPr>
        <p:spPr>
          <a:xfrm>
            <a:off x="2345000" y="3889454"/>
            <a:ext cx="4823426" cy="1041997"/>
          </a:xfrm>
          <a:custGeom>
            <a:avLst/>
            <a:gdLst/>
            <a:ahLst/>
            <a:cxnLst/>
            <a:rect l="l" t="t" r="r" b="b"/>
            <a:pathLst>
              <a:path w="4823426" h="1041997">
                <a:moveTo>
                  <a:pt x="0" y="0"/>
                </a:moveTo>
                <a:lnTo>
                  <a:pt x="4823425" y="0"/>
                </a:lnTo>
                <a:lnTo>
                  <a:pt x="4823425" y="1041997"/>
                </a:lnTo>
                <a:lnTo>
                  <a:pt x="0" y="1041997"/>
                </a:lnTo>
                <a:lnTo>
                  <a:pt x="0" y="0"/>
                </a:lnTo>
                <a:close/>
              </a:path>
            </a:pathLst>
          </a:custGeom>
          <a:blipFill>
            <a:blip r:embed="rId5"/>
            <a:stretch>
              <a:fillRect l="-9521" t="-24240" r="-83295" b="-57295"/>
            </a:stretch>
          </a:blipFill>
        </p:spPr>
      </p:sp>
      <p:sp>
        <p:nvSpPr>
          <p:cNvPr id="6" name="Freeform 6"/>
          <p:cNvSpPr/>
          <p:nvPr/>
        </p:nvSpPr>
        <p:spPr>
          <a:xfrm>
            <a:off x="2345000" y="8179999"/>
            <a:ext cx="5782995" cy="1271167"/>
          </a:xfrm>
          <a:custGeom>
            <a:avLst/>
            <a:gdLst/>
            <a:ahLst/>
            <a:cxnLst/>
            <a:rect l="l" t="t" r="r" b="b"/>
            <a:pathLst>
              <a:path w="5782995" h="1271167">
                <a:moveTo>
                  <a:pt x="0" y="0"/>
                </a:moveTo>
                <a:lnTo>
                  <a:pt x="5782995" y="0"/>
                </a:lnTo>
                <a:lnTo>
                  <a:pt x="5782995" y="1271167"/>
                </a:lnTo>
                <a:lnTo>
                  <a:pt x="0" y="1271167"/>
                </a:lnTo>
                <a:lnTo>
                  <a:pt x="0" y="0"/>
                </a:lnTo>
                <a:close/>
              </a:path>
            </a:pathLst>
          </a:custGeom>
          <a:blipFill>
            <a:blip r:embed="rId6"/>
            <a:stretch>
              <a:fillRect l="-4764" t="-21346" r="-53183" b="-54180"/>
            </a:stretch>
          </a:blipFill>
        </p:spPr>
      </p:sp>
      <p:sp>
        <p:nvSpPr>
          <p:cNvPr id="7" name="TextBox 7"/>
          <p:cNvSpPr txBox="1"/>
          <p:nvPr/>
        </p:nvSpPr>
        <p:spPr>
          <a:xfrm>
            <a:off x="642967" y="1007573"/>
            <a:ext cx="14635272"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Third Layer: Dynamic Routing</a:t>
            </a:r>
          </a:p>
        </p:txBody>
      </p:sp>
      <p:sp>
        <p:nvSpPr>
          <p:cNvPr id="8" name="TextBox 8"/>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
        <p:nvSpPr>
          <p:cNvPr id="9" name="TextBox 9"/>
          <p:cNvSpPr txBox="1"/>
          <p:nvPr/>
        </p:nvSpPr>
        <p:spPr>
          <a:xfrm>
            <a:off x="642967" y="2031594"/>
            <a:ext cx="6327339" cy="5708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Routing By Agreement Process:</a:t>
            </a:r>
          </a:p>
        </p:txBody>
      </p:sp>
      <p:sp>
        <p:nvSpPr>
          <p:cNvPr id="10" name="TextBox 10"/>
          <p:cNvSpPr txBox="1"/>
          <p:nvPr/>
        </p:nvSpPr>
        <p:spPr>
          <a:xfrm>
            <a:off x="1028700" y="2745334"/>
            <a:ext cx="4653082"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Making Predictions</a:t>
            </a:r>
          </a:p>
        </p:txBody>
      </p:sp>
      <p:sp>
        <p:nvSpPr>
          <p:cNvPr id="11" name="TextBox 11"/>
          <p:cNvSpPr txBox="1"/>
          <p:nvPr/>
        </p:nvSpPr>
        <p:spPr>
          <a:xfrm>
            <a:off x="2042864" y="6145284"/>
            <a:ext cx="8559879" cy="5708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-Initial Routing Coefficients set to be equal</a:t>
            </a:r>
          </a:p>
        </p:txBody>
      </p:sp>
      <p:sp>
        <p:nvSpPr>
          <p:cNvPr id="12" name="TextBox 12"/>
          <p:cNvSpPr txBox="1"/>
          <p:nvPr/>
        </p:nvSpPr>
        <p:spPr>
          <a:xfrm>
            <a:off x="1021432" y="5283876"/>
            <a:ext cx="6505218"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Iterative Agreement Process:</a:t>
            </a:r>
          </a:p>
        </p:txBody>
      </p:sp>
      <p:sp>
        <p:nvSpPr>
          <p:cNvPr id="13" name="TextBox 13"/>
          <p:cNvSpPr txBox="1"/>
          <p:nvPr/>
        </p:nvSpPr>
        <p:spPr>
          <a:xfrm>
            <a:off x="2042864" y="7037634"/>
            <a:ext cx="7459861" cy="5708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-Calculating the Raw Weighted Input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774284" y="-625098"/>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4631692" y="3471528"/>
            <a:ext cx="5777314" cy="1509729"/>
          </a:xfrm>
          <a:custGeom>
            <a:avLst/>
            <a:gdLst/>
            <a:ahLst/>
            <a:cxnLst/>
            <a:rect l="l" t="t" r="r" b="b"/>
            <a:pathLst>
              <a:path w="5777314" h="1509729">
                <a:moveTo>
                  <a:pt x="0" y="0"/>
                </a:moveTo>
                <a:lnTo>
                  <a:pt x="5777315" y="0"/>
                </a:lnTo>
                <a:lnTo>
                  <a:pt x="5777315" y="1509730"/>
                </a:lnTo>
                <a:lnTo>
                  <a:pt x="0" y="1509730"/>
                </a:lnTo>
                <a:lnTo>
                  <a:pt x="0" y="0"/>
                </a:lnTo>
                <a:close/>
              </a:path>
            </a:pathLst>
          </a:custGeom>
          <a:blipFill>
            <a:blip r:embed="rId3"/>
            <a:stretch>
              <a:fillRect l="-3070" r="-67371" b="-44481"/>
            </a:stretch>
          </a:blipFill>
        </p:spPr>
      </p:sp>
      <p:sp>
        <p:nvSpPr>
          <p:cNvPr id="4" name="Freeform 4"/>
          <p:cNvSpPr/>
          <p:nvPr/>
        </p:nvSpPr>
        <p:spPr>
          <a:xfrm>
            <a:off x="2656939" y="5600383"/>
            <a:ext cx="5303664" cy="1081426"/>
          </a:xfrm>
          <a:custGeom>
            <a:avLst/>
            <a:gdLst/>
            <a:ahLst/>
            <a:cxnLst/>
            <a:rect l="l" t="t" r="r" b="b"/>
            <a:pathLst>
              <a:path w="5303664" h="1081426">
                <a:moveTo>
                  <a:pt x="0" y="0"/>
                </a:moveTo>
                <a:lnTo>
                  <a:pt x="5303663" y="0"/>
                </a:lnTo>
                <a:lnTo>
                  <a:pt x="5303663" y="1081426"/>
                </a:lnTo>
                <a:lnTo>
                  <a:pt x="0" y="1081426"/>
                </a:lnTo>
                <a:lnTo>
                  <a:pt x="0" y="0"/>
                </a:lnTo>
                <a:close/>
              </a:path>
            </a:pathLst>
          </a:custGeom>
          <a:blipFill>
            <a:blip r:embed="rId4"/>
            <a:stretch>
              <a:fillRect t="-18496" r="-74418" b="-31574"/>
            </a:stretch>
          </a:blipFill>
        </p:spPr>
      </p:sp>
      <p:sp>
        <p:nvSpPr>
          <p:cNvPr id="5" name="Freeform 5"/>
          <p:cNvSpPr/>
          <p:nvPr/>
        </p:nvSpPr>
        <p:spPr>
          <a:xfrm>
            <a:off x="1028700" y="7381558"/>
            <a:ext cx="6491649" cy="1791652"/>
          </a:xfrm>
          <a:custGeom>
            <a:avLst/>
            <a:gdLst/>
            <a:ahLst/>
            <a:cxnLst/>
            <a:rect l="l" t="t" r="r" b="b"/>
            <a:pathLst>
              <a:path w="6491649" h="1791652">
                <a:moveTo>
                  <a:pt x="0" y="0"/>
                </a:moveTo>
                <a:lnTo>
                  <a:pt x="6491649" y="0"/>
                </a:lnTo>
                <a:lnTo>
                  <a:pt x="6491649" y="1791652"/>
                </a:lnTo>
                <a:lnTo>
                  <a:pt x="0" y="1791652"/>
                </a:lnTo>
                <a:lnTo>
                  <a:pt x="0" y="0"/>
                </a:lnTo>
                <a:close/>
              </a:path>
            </a:pathLst>
          </a:custGeom>
          <a:blipFill>
            <a:blip r:embed="rId5"/>
            <a:stretch>
              <a:fillRect l="-4203" r="-45118" b="-29424"/>
            </a:stretch>
          </a:blipFill>
        </p:spPr>
      </p:sp>
      <p:sp>
        <p:nvSpPr>
          <p:cNvPr id="6" name="Freeform 6"/>
          <p:cNvSpPr/>
          <p:nvPr/>
        </p:nvSpPr>
        <p:spPr>
          <a:xfrm>
            <a:off x="10409007" y="7381558"/>
            <a:ext cx="5541445" cy="1461150"/>
          </a:xfrm>
          <a:custGeom>
            <a:avLst/>
            <a:gdLst/>
            <a:ahLst/>
            <a:cxnLst/>
            <a:rect l="l" t="t" r="r" b="b"/>
            <a:pathLst>
              <a:path w="5541445" h="1461150">
                <a:moveTo>
                  <a:pt x="0" y="0"/>
                </a:moveTo>
                <a:lnTo>
                  <a:pt x="5541445" y="0"/>
                </a:lnTo>
                <a:lnTo>
                  <a:pt x="5541445" y="1461150"/>
                </a:lnTo>
                <a:lnTo>
                  <a:pt x="0" y="1461150"/>
                </a:lnTo>
                <a:lnTo>
                  <a:pt x="0" y="0"/>
                </a:lnTo>
                <a:close/>
              </a:path>
            </a:pathLst>
          </a:custGeom>
          <a:blipFill>
            <a:blip r:embed="rId6"/>
            <a:stretch>
              <a:fillRect l="-10359" t="-17074" r="-55940" b="-44002"/>
            </a:stretch>
          </a:blipFill>
        </p:spPr>
      </p:sp>
      <p:sp>
        <p:nvSpPr>
          <p:cNvPr id="7" name="TextBox 7"/>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
        <p:nvSpPr>
          <p:cNvPr id="8" name="TextBox 8"/>
          <p:cNvSpPr txBox="1"/>
          <p:nvPr/>
        </p:nvSpPr>
        <p:spPr>
          <a:xfrm>
            <a:off x="642967" y="1007573"/>
            <a:ext cx="14635272"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Third Layer: Dynamic Routing</a:t>
            </a:r>
          </a:p>
        </p:txBody>
      </p:sp>
      <p:sp>
        <p:nvSpPr>
          <p:cNvPr id="9" name="TextBox 9"/>
          <p:cNvSpPr txBox="1"/>
          <p:nvPr/>
        </p:nvSpPr>
        <p:spPr>
          <a:xfrm>
            <a:off x="642967" y="2031594"/>
            <a:ext cx="6327339" cy="5708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Routing By Agreement Process:</a:t>
            </a:r>
          </a:p>
        </p:txBody>
      </p:sp>
      <p:sp>
        <p:nvSpPr>
          <p:cNvPr id="10" name="TextBox 10"/>
          <p:cNvSpPr txBox="1"/>
          <p:nvPr/>
        </p:nvSpPr>
        <p:spPr>
          <a:xfrm>
            <a:off x="1417481" y="2900663"/>
            <a:ext cx="6918841" cy="5708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-Applying the Squashing Function</a:t>
            </a:r>
          </a:p>
        </p:txBody>
      </p:sp>
      <p:sp>
        <p:nvSpPr>
          <p:cNvPr id="11" name="TextBox 11"/>
          <p:cNvSpPr txBox="1"/>
          <p:nvPr/>
        </p:nvSpPr>
        <p:spPr>
          <a:xfrm>
            <a:off x="1455449" y="4829492"/>
            <a:ext cx="4792028" cy="5708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-Calculating Agreement</a:t>
            </a:r>
          </a:p>
        </p:txBody>
      </p:sp>
      <p:sp>
        <p:nvSpPr>
          <p:cNvPr id="12" name="TextBox 12"/>
          <p:cNvSpPr txBox="1"/>
          <p:nvPr/>
        </p:nvSpPr>
        <p:spPr>
          <a:xfrm>
            <a:off x="1417481" y="6762433"/>
            <a:ext cx="6285429" cy="5708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-Updating Routing Coefficients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698595" y="-625098"/>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TextBox 3"/>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
        <p:nvSpPr>
          <p:cNvPr id="4" name="TextBox 4"/>
          <p:cNvSpPr txBox="1"/>
          <p:nvPr/>
        </p:nvSpPr>
        <p:spPr>
          <a:xfrm>
            <a:off x="642967" y="1007573"/>
            <a:ext cx="14635272"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Third Layer: Dynamic Routing</a:t>
            </a:r>
          </a:p>
        </p:txBody>
      </p:sp>
      <p:sp>
        <p:nvSpPr>
          <p:cNvPr id="5" name="TextBox 5"/>
          <p:cNvSpPr txBox="1"/>
          <p:nvPr/>
        </p:nvSpPr>
        <p:spPr>
          <a:xfrm>
            <a:off x="642967" y="2031594"/>
            <a:ext cx="6327339" cy="5708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Routing By Agreement Process:</a:t>
            </a:r>
          </a:p>
        </p:txBody>
      </p:sp>
      <p:sp>
        <p:nvSpPr>
          <p:cNvPr id="6" name="TextBox 6"/>
          <p:cNvSpPr txBox="1"/>
          <p:nvPr/>
        </p:nvSpPr>
        <p:spPr>
          <a:xfrm>
            <a:off x="331350" y="4578981"/>
            <a:ext cx="8437364"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Lustria"/>
                <a:ea typeface="Lustria"/>
                <a:cs typeface="Lustria"/>
                <a:sym typeface="Lustria"/>
              </a:rPr>
              <a:t>Final Output of Higher-Level Capsules</a:t>
            </a:r>
          </a:p>
        </p:txBody>
      </p:sp>
      <p:sp>
        <p:nvSpPr>
          <p:cNvPr id="7" name="TextBox 7"/>
          <p:cNvSpPr txBox="1"/>
          <p:nvPr/>
        </p:nvSpPr>
        <p:spPr>
          <a:xfrm>
            <a:off x="1028700" y="5587996"/>
            <a:ext cx="12941380"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After the iterative routing process we have 2 final output vector: </a:t>
            </a:r>
          </a:p>
          <a:p>
            <a:pPr algn="l">
              <a:lnSpc>
                <a:spcPts val="4759"/>
              </a:lnSpc>
            </a:pPr>
            <a:r>
              <a:rPr lang="en-US" sz="3399">
                <a:solidFill>
                  <a:srgbClr val="FFFFFF"/>
                </a:solidFill>
                <a:latin typeface="Lustria"/>
                <a:ea typeface="Lustria"/>
                <a:cs typeface="Lustria"/>
                <a:sym typeface="Lustria"/>
              </a:rPr>
              <a:t>real capsule and fake capsule</a:t>
            </a:r>
          </a:p>
        </p:txBody>
      </p:sp>
      <p:sp>
        <p:nvSpPr>
          <p:cNvPr id="8" name="TextBox 8"/>
          <p:cNvSpPr txBox="1"/>
          <p:nvPr/>
        </p:nvSpPr>
        <p:spPr>
          <a:xfrm>
            <a:off x="642967" y="2974231"/>
            <a:ext cx="17645033"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This process iterates several times  to refine the routing coefficients based on agreement.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15131818" y="5456049"/>
            <a:ext cx="3943434" cy="5002058"/>
          </a:xfrm>
          <a:custGeom>
            <a:avLst/>
            <a:gdLst/>
            <a:ahLst/>
            <a:cxnLst/>
            <a:rect l="l" t="t" r="r" b="b"/>
            <a:pathLst>
              <a:path w="3943434" h="5002058">
                <a:moveTo>
                  <a:pt x="0" y="0"/>
                </a:moveTo>
                <a:lnTo>
                  <a:pt x="3943434" y="0"/>
                </a:lnTo>
                <a:lnTo>
                  <a:pt x="3943434" y="5002058"/>
                </a:lnTo>
                <a:lnTo>
                  <a:pt x="0" y="5002058"/>
                </a:lnTo>
                <a:lnTo>
                  <a:pt x="0" y="0"/>
                </a:lnTo>
                <a:close/>
              </a:path>
            </a:pathLst>
          </a:custGeom>
          <a:blipFill>
            <a:blip r:embed="rId4"/>
            <a:stretch>
              <a:fillRect l="-200028" t="-20826" b="-39064"/>
            </a:stretch>
          </a:blipFill>
        </p:spPr>
      </p:sp>
      <p:sp>
        <p:nvSpPr>
          <p:cNvPr id="5" name="TextBox 5"/>
          <p:cNvSpPr txBox="1"/>
          <p:nvPr/>
        </p:nvSpPr>
        <p:spPr>
          <a:xfrm>
            <a:off x="642967" y="803992"/>
            <a:ext cx="14635272" cy="881147"/>
          </a:xfrm>
          <a:prstGeom prst="rect">
            <a:avLst/>
          </a:prstGeom>
        </p:spPr>
        <p:txBody>
          <a:bodyPr lIns="0" tIns="0" rIns="0" bIns="0" rtlCol="0" anchor="t">
            <a:spAutoFit/>
          </a:bodyPr>
          <a:lstStyle/>
          <a:p>
            <a:pPr algn="l">
              <a:lnSpc>
                <a:spcPts val="7137"/>
              </a:lnSpc>
            </a:pPr>
            <a:r>
              <a:rPr lang="en-US" sz="5098">
                <a:solidFill>
                  <a:srgbClr val="FFFFFF"/>
                </a:solidFill>
                <a:latin typeface="Lustria"/>
                <a:ea typeface="Lustria"/>
                <a:cs typeface="Lustria"/>
                <a:sym typeface="Lustria"/>
              </a:rPr>
              <a:t>Fourth Layer: Output Capsule</a:t>
            </a:r>
          </a:p>
        </p:txBody>
      </p:sp>
      <p:sp>
        <p:nvSpPr>
          <p:cNvPr id="6" name="TextBox 6"/>
          <p:cNvSpPr txBox="1"/>
          <p:nvPr/>
        </p:nvSpPr>
        <p:spPr>
          <a:xfrm>
            <a:off x="642967" y="885825"/>
            <a:ext cx="16806134" cy="8060670"/>
          </a:xfrm>
          <a:prstGeom prst="rect">
            <a:avLst/>
          </a:prstGeom>
        </p:spPr>
        <p:txBody>
          <a:bodyPr lIns="0" tIns="0" rIns="0" bIns="0" rtlCol="0" anchor="t">
            <a:spAutoFit/>
          </a:bodyPr>
          <a:lstStyle/>
          <a:p>
            <a:pPr algn="l">
              <a:lnSpc>
                <a:spcPts val="5287"/>
              </a:lnSpc>
            </a:pPr>
            <a:endParaRPr/>
          </a:p>
          <a:p>
            <a:pPr marL="671516" lvl="1" indent="-335758" algn="l">
              <a:lnSpc>
                <a:spcPts val="5287"/>
              </a:lnSpc>
              <a:buFont typeface="Arial"/>
              <a:buChar char="•"/>
            </a:pPr>
            <a:r>
              <a:rPr lang="en-US" sz="3110">
                <a:solidFill>
                  <a:srgbClr val="FFFFFF"/>
                </a:solidFill>
                <a:latin typeface="Lustria"/>
                <a:ea typeface="Lustria"/>
                <a:cs typeface="Lustria"/>
                <a:sym typeface="Lustria"/>
              </a:rPr>
              <a:t>Real Capsule : Encodes features representing real images.</a:t>
            </a:r>
          </a:p>
          <a:p>
            <a:pPr marL="671516" lvl="1" indent="-335758" algn="l">
              <a:lnSpc>
                <a:spcPts val="5287"/>
              </a:lnSpc>
              <a:buFont typeface="Arial"/>
              <a:buChar char="•"/>
            </a:pPr>
            <a:r>
              <a:rPr lang="en-US" sz="3110">
                <a:solidFill>
                  <a:srgbClr val="FFFFFF"/>
                </a:solidFill>
                <a:latin typeface="Lustria"/>
                <a:ea typeface="Lustria"/>
                <a:cs typeface="Lustria"/>
                <a:sym typeface="Lustria"/>
              </a:rPr>
              <a:t>Fake Capsule: Encodes features representing fake images.</a:t>
            </a:r>
          </a:p>
          <a:p>
            <a:pPr marL="671516" lvl="1" indent="-335758" algn="just">
              <a:lnSpc>
                <a:spcPts val="5505"/>
              </a:lnSpc>
              <a:buFont typeface="Arial"/>
              <a:buChar char="•"/>
            </a:pPr>
            <a:r>
              <a:rPr lang="en-US" sz="3110">
                <a:solidFill>
                  <a:srgbClr val="FFFFFF"/>
                </a:solidFill>
                <a:latin typeface="Lustria"/>
                <a:ea typeface="Lustria"/>
                <a:cs typeface="Lustria"/>
                <a:sym typeface="Lustria"/>
              </a:rPr>
              <a:t>To calculate predicted label yˆ, we apply the softmax function to each dimension of the output capsule vectors to achieve stronger polarization rather than simply using the length of the output capsules . The final results are the mean of both real capsule and fake capsule after applying softmax</a:t>
            </a: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a:p>
            <a:pPr algn="l">
              <a:lnSpc>
                <a:spcPts val="5287"/>
              </a:lnSpc>
            </a:pPr>
            <a:endParaRPr lang="en-US" sz="3110">
              <a:solidFill>
                <a:srgbClr val="FFFFFF"/>
              </a:solidFill>
              <a:latin typeface="Lustria"/>
              <a:ea typeface="Lustria"/>
              <a:cs typeface="Lustria"/>
              <a:sym typeface="Lustria"/>
            </a:endParaRPr>
          </a:p>
        </p:txBody>
      </p:sp>
      <p:sp>
        <p:nvSpPr>
          <p:cNvPr id="7" name="TextBox 7"/>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Model Design Phase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10358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238659" y="38141"/>
            <a:ext cx="14635272" cy="887136"/>
          </a:xfrm>
          <a:prstGeom prst="rect">
            <a:avLst/>
          </a:prstGeom>
        </p:spPr>
        <p:txBody>
          <a:bodyPr lIns="0" tIns="0" rIns="0" bIns="0" rtlCol="0" anchor="t">
            <a:spAutoFit/>
          </a:bodyPr>
          <a:lstStyle/>
          <a:p>
            <a:pPr algn="l">
              <a:lnSpc>
                <a:spcPts val="7277"/>
              </a:lnSpc>
            </a:pPr>
            <a:r>
              <a:rPr lang="en-US" sz="5198">
                <a:solidFill>
                  <a:srgbClr val="FFFFFF"/>
                </a:solidFill>
                <a:latin typeface="Pattanakarn Bold"/>
                <a:ea typeface="Pattanakarn Bold"/>
                <a:cs typeface="Pattanakarn Bold"/>
                <a:sym typeface="Pattanakarn Bold"/>
              </a:rPr>
              <a:t>Training Phase</a:t>
            </a:r>
          </a:p>
        </p:txBody>
      </p:sp>
      <p:sp>
        <p:nvSpPr>
          <p:cNvPr id="5" name="TextBox 5"/>
          <p:cNvSpPr txBox="1"/>
          <p:nvPr/>
        </p:nvSpPr>
        <p:spPr>
          <a:xfrm>
            <a:off x="444930" y="2756183"/>
            <a:ext cx="15509567" cy="4171315"/>
          </a:xfrm>
          <a:prstGeom prst="rect">
            <a:avLst/>
          </a:prstGeom>
        </p:spPr>
        <p:txBody>
          <a:bodyPr lIns="0" tIns="0" rIns="0" bIns="0" rtlCol="0" anchor="t">
            <a:spAutoFit/>
          </a:bodyPr>
          <a:lstStyle/>
          <a:p>
            <a:pPr algn="l">
              <a:lnSpc>
                <a:spcPts val="4759"/>
              </a:lnSpc>
            </a:pPr>
            <a:endParaRPr/>
          </a:p>
          <a:p>
            <a:pPr marL="734059" lvl="1" indent="-367030" algn="l">
              <a:lnSpc>
                <a:spcPts val="4759"/>
              </a:lnSpc>
              <a:buFont typeface="Arial"/>
              <a:buChar char="•"/>
            </a:pPr>
            <a:r>
              <a:rPr lang="en-US" sz="3399">
                <a:solidFill>
                  <a:srgbClr val="FFFFFF"/>
                </a:solidFill>
                <a:latin typeface="Lustria"/>
                <a:ea typeface="Lustria"/>
                <a:cs typeface="Lustria"/>
                <a:sym typeface="Lustria"/>
              </a:rPr>
              <a:t>10 primary capsules </a:t>
            </a:r>
          </a:p>
          <a:p>
            <a:pPr algn="l">
              <a:lnSpc>
                <a:spcPts val="4759"/>
              </a:lnSpc>
            </a:pPr>
            <a:endParaRPr lang="en-US" sz="3399">
              <a:solidFill>
                <a:srgbClr val="FFFFFF"/>
              </a:solidFill>
              <a:latin typeface="Lustria"/>
              <a:ea typeface="Lustria"/>
              <a:cs typeface="Lustria"/>
              <a:sym typeface="Lustria"/>
            </a:endParaRPr>
          </a:p>
          <a:p>
            <a:pPr marL="734059" lvl="1" indent="-367030" algn="l">
              <a:lnSpc>
                <a:spcPts val="4759"/>
              </a:lnSpc>
              <a:buFont typeface="Arial"/>
              <a:buChar char="•"/>
            </a:pPr>
            <a:r>
              <a:rPr lang="en-US" sz="3399">
                <a:solidFill>
                  <a:srgbClr val="FFFFFF"/>
                </a:solidFill>
                <a:latin typeface="Lustria"/>
                <a:ea typeface="Lustria"/>
                <a:cs typeface="Lustria"/>
                <a:sym typeface="Lustria"/>
              </a:rPr>
              <a:t>Dropout with a rate of 0.3. </a:t>
            </a:r>
          </a:p>
          <a:p>
            <a:pPr algn="l">
              <a:lnSpc>
                <a:spcPts val="4759"/>
              </a:lnSpc>
            </a:pPr>
            <a:endParaRPr lang="en-US" sz="3399">
              <a:solidFill>
                <a:srgbClr val="FFFFFF"/>
              </a:solidFill>
              <a:latin typeface="Lustria"/>
              <a:ea typeface="Lustria"/>
              <a:cs typeface="Lustria"/>
              <a:sym typeface="Lustria"/>
            </a:endParaRPr>
          </a:p>
          <a:p>
            <a:pPr marL="734059" lvl="1" indent="-367030" algn="l">
              <a:lnSpc>
                <a:spcPts val="4759"/>
              </a:lnSpc>
              <a:buFont typeface="Arial"/>
              <a:buChar char="•"/>
            </a:pPr>
            <a:r>
              <a:rPr lang="en-US" sz="3399">
                <a:solidFill>
                  <a:srgbClr val="FFFFFF"/>
                </a:solidFill>
                <a:latin typeface="Lustria"/>
                <a:ea typeface="Lustria"/>
                <a:cs typeface="Lustria"/>
                <a:sym typeface="Lustria"/>
              </a:rPr>
              <a:t>2 iterations were used in the dynamic routing algorithm to enhance the model's robustness and accuracy</a:t>
            </a:r>
          </a:p>
        </p:txBody>
      </p:sp>
      <p:sp>
        <p:nvSpPr>
          <p:cNvPr id="6" name="TextBox 6"/>
          <p:cNvSpPr txBox="1"/>
          <p:nvPr/>
        </p:nvSpPr>
        <p:spPr>
          <a:xfrm>
            <a:off x="444930" y="1706689"/>
            <a:ext cx="7111365" cy="57086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ustria"/>
                <a:ea typeface="Lustria"/>
                <a:cs typeface="Lustria"/>
                <a:sym typeface="Lustria"/>
              </a:rPr>
              <a:t>Our model architecture parameters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356303" y="0"/>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238659" y="38141"/>
            <a:ext cx="14635272" cy="887136"/>
          </a:xfrm>
          <a:prstGeom prst="rect">
            <a:avLst/>
          </a:prstGeom>
        </p:spPr>
        <p:txBody>
          <a:bodyPr lIns="0" tIns="0" rIns="0" bIns="0" rtlCol="0" anchor="t">
            <a:spAutoFit/>
          </a:bodyPr>
          <a:lstStyle/>
          <a:p>
            <a:pPr algn="l">
              <a:lnSpc>
                <a:spcPts val="7277"/>
              </a:lnSpc>
            </a:pPr>
            <a:r>
              <a:rPr lang="en-US" sz="5198">
                <a:solidFill>
                  <a:srgbClr val="FFFFFF"/>
                </a:solidFill>
                <a:latin typeface="Pattanakarn Bold"/>
                <a:ea typeface="Pattanakarn Bold"/>
                <a:cs typeface="Pattanakarn Bold"/>
                <a:sym typeface="Pattanakarn Bold"/>
              </a:rPr>
              <a:t>Training Phase</a:t>
            </a:r>
          </a:p>
        </p:txBody>
      </p:sp>
      <p:sp>
        <p:nvSpPr>
          <p:cNvPr id="5" name="TextBox 5"/>
          <p:cNvSpPr txBox="1"/>
          <p:nvPr/>
        </p:nvSpPr>
        <p:spPr>
          <a:xfrm>
            <a:off x="0" y="2006903"/>
            <a:ext cx="16870910" cy="23710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Using artifact dataset comprising fake images from 25 different generators, covering comprehensive categories to ensure a robust and representative sample. The total dataset included 1,936,738 samples, with 20% reserved for testing.</a:t>
            </a:r>
          </a:p>
        </p:txBody>
      </p:sp>
      <p:sp>
        <p:nvSpPr>
          <p:cNvPr id="6" name="TextBox 6"/>
          <p:cNvSpPr txBox="1"/>
          <p:nvPr/>
        </p:nvSpPr>
        <p:spPr>
          <a:xfrm>
            <a:off x="-165807" y="4731812"/>
            <a:ext cx="16662226" cy="1853899"/>
          </a:xfrm>
          <a:prstGeom prst="rect">
            <a:avLst/>
          </a:prstGeom>
        </p:spPr>
        <p:txBody>
          <a:bodyPr lIns="0" tIns="0" rIns="0" bIns="0" rtlCol="0" anchor="t">
            <a:spAutoFit/>
          </a:bodyPr>
          <a:lstStyle/>
          <a:p>
            <a:pPr marL="766784" lvl="1" indent="-383392" algn="l">
              <a:lnSpc>
                <a:spcPts val="4972"/>
              </a:lnSpc>
              <a:buFont typeface="Arial"/>
              <a:buChar char="•"/>
            </a:pPr>
            <a:r>
              <a:rPr lang="en-US" sz="3551">
                <a:solidFill>
                  <a:srgbClr val="FFFFFF"/>
                </a:solidFill>
                <a:latin typeface="Lustria"/>
                <a:ea typeface="Lustria"/>
                <a:cs typeface="Lustria"/>
                <a:sym typeface="Lustria"/>
              </a:rPr>
              <a:t>We used  sparse categorical cross entropy loss function as our loss function.</a:t>
            </a:r>
          </a:p>
          <a:p>
            <a:pPr algn="l">
              <a:lnSpc>
                <a:spcPts val="4972"/>
              </a:lnSpc>
            </a:pPr>
            <a:endParaRPr lang="en-US" sz="3551">
              <a:solidFill>
                <a:srgbClr val="FFFFFF"/>
              </a:solidFill>
              <a:latin typeface="Lustria"/>
              <a:ea typeface="Lustria"/>
              <a:cs typeface="Lustria"/>
              <a:sym typeface="Lustria"/>
            </a:endParaRPr>
          </a:p>
        </p:txBody>
      </p:sp>
      <p:sp>
        <p:nvSpPr>
          <p:cNvPr id="7" name="TextBox 7"/>
          <p:cNvSpPr txBox="1"/>
          <p:nvPr/>
        </p:nvSpPr>
        <p:spPr>
          <a:xfrm>
            <a:off x="665129" y="5971666"/>
            <a:ext cx="15412165"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This choice was driven because the classification task's labels are provided as</a:t>
            </a:r>
          </a:p>
          <a:p>
            <a:pPr algn="l">
              <a:lnSpc>
                <a:spcPts val="4759"/>
              </a:lnSpc>
            </a:pPr>
            <a:r>
              <a:rPr lang="en-US" sz="3399">
                <a:solidFill>
                  <a:srgbClr val="FFFFFF"/>
                </a:solidFill>
                <a:latin typeface="Lustria"/>
                <a:ea typeface="Lustria"/>
                <a:cs typeface="Lustria"/>
                <a:sym typeface="Lustria"/>
              </a:rPr>
              <a:t> binary with sigmoid activation function.</a:t>
            </a:r>
          </a:p>
        </p:txBody>
      </p:sp>
      <p:sp>
        <p:nvSpPr>
          <p:cNvPr id="8" name="TextBox 8"/>
          <p:cNvSpPr txBox="1"/>
          <p:nvPr/>
        </p:nvSpPr>
        <p:spPr>
          <a:xfrm>
            <a:off x="0" y="7594870"/>
            <a:ext cx="17686546" cy="29711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The optimizer selected was Adam.</a:t>
            </a:r>
          </a:p>
          <a:p>
            <a:pPr algn="l">
              <a:lnSpc>
                <a:spcPts val="4759"/>
              </a:lnSpc>
            </a:pPr>
            <a:r>
              <a:rPr lang="en-US" sz="3399">
                <a:solidFill>
                  <a:srgbClr val="FFFFFF"/>
                </a:solidFill>
                <a:latin typeface="Lustria"/>
                <a:ea typeface="Lustria"/>
                <a:cs typeface="Lustria"/>
                <a:sym typeface="Lustria"/>
              </a:rPr>
              <a:t>       </a:t>
            </a:r>
          </a:p>
          <a:p>
            <a:pPr algn="l">
              <a:lnSpc>
                <a:spcPts val="4759"/>
              </a:lnSpc>
            </a:pPr>
            <a:endParaRPr lang="en-US" sz="3399">
              <a:solidFill>
                <a:srgbClr val="FFFFFF"/>
              </a:solidFill>
              <a:latin typeface="Lustria"/>
              <a:ea typeface="Lustria"/>
              <a:cs typeface="Lustria"/>
              <a:sym typeface="Lustria"/>
            </a:endParaRPr>
          </a:p>
          <a:p>
            <a:pPr algn="just">
              <a:lnSpc>
                <a:spcPts val="4759"/>
              </a:lnSpc>
            </a:pPr>
            <a:r>
              <a:rPr lang="en-US" sz="3399">
                <a:solidFill>
                  <a:srgbClr val="FFFFFF"/>
                </a:solidFill>
                <a:latin typeface="Lustria"/>
                <a:ea typeface="Lustria"/>
                <a:cs typeface="Lustria"/>
                <a:sym typeface="Lustria"/>
              </a:rPr>
              <a:t>      </a:t>
            </a:r>
          </a:p>
          <a:p>
            <a:pPr algn="ctr">
              <a:lnSpc>
                <a:spcPts val="4759"/>
              </a:lnSpc>
            </a:pPr>
            <a:endParaRPr lang="en-US" sz="3399">
              <a:solidFill>
                <a:srgbClr val="FFFFFF"/>
              </a:solidFill>
              <a:latin typeface="Lustria"/>
              <a:ea typeface="Lustria"/>
              <a:cs typeface="Lustria"/>
              <a:sym typeface="Lustria"/>
            </a:endParaRPr>
          </a:p>
        </p:txBody>
      </p:sp>
      <p:sp>
        <p:nvSpPr>
          <p:cNvPr id="9" name="TextBox 9"/>
          <p:cNvSpPr txBox="1"/>
          <p:nvPr/>
        </p:nvSpPr>
        <p:spPr>
          <a:xfrm>
            <a:off x="665129" y="8232559"/>
            <a:ext cx="17404342"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We chose this optimizer because it is known for adapting the learning rate during training and effectively handling sparse gradients.</a:t>
            </a:r>
          </a:p>
        </p:txBody>
      </p:sp>
      <p:sp>
        <p:nvSpPr>
          <p:cNvPr id="10" name="TextBox 10"/>
          <p:cNvSpPr txBox="1"/>
          <p:nvPr/>
        </p:nvSpPr>
        <p:spPr>
          <a:xfrm>
            <a:off x="238659" y="962025"/>
            <a:ext cx="5767626" cy="613410"/>
          </a:xfrm>
          <a:prstGeom prst="rect">
            <a:avLst/>
          </a:prstGeom>
        </p:spPr>
        <p:txBody>
          <a:bodyPr lIns="0" tIns="0" rIns="0" bIns="0" rtlCol="0" anchor="t">
            <a:spAutoFit/>
          </a:bodyPr>
          <a:lstStyle/>
          <a:p>
            <a:pPr algn="ctr">
              <a:lnSpc>
                <a:spcPts val="5039"/>
              </a:lnSpc>
              <a:spcBef>
                <a:spcPct val="0"/>
              </a:spcBef>
            </a:pPr>
            <a:r>
              <a:rPr lang="en-US" sz="3599">
                <a:solidFill>
                  <a:srgbClr val="FFFFFF"/>
                </a:solidFill>
                <a:latin typeface="Lustria"/>
                <a:ea typeface="Lustria"/>
                <a:cs typeface="Lustria"/>
                <a:sym typeface="Lustria"/>
              </a:rPr>
              <a:t>Dataset and Training Setup</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408720" y="379245"/>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238659" y="38141"/>
            <a:ext cx="14635272" cy="887136"/>
          </a:xfrm>
          <a:prstGeom prst="rect">
            <a:avLst/>
          </a:prstGeom>
        </p:spPr>
        <p:txBody>
          <a:bodyPr lIns="0" tIns="0" rIns="0" bIns="0" rtlCol="0" anchor="t">
            <a:spAutoFit/>
          </a:bodyPr>
          <a:lstStyle/>
          <a:p>
            <a:pPr algn="l">
              <a:lnSpc>
                <a:spcPts val="7277"/>
              </a:lnSpc>
            </a:pPr>
            <a:r>
              <a:rPr lang="en-US" sz="5198">
                <a:solidFill>
                  <a:srgbClr val="FFFFFF"/>
                </a:solidFill>
                <a:latin typeface="Pattanakarn Bold"/>
                <a:ea typeface="Pattanakarn Bold"/>
                <a:cs typeface="Pattanakarn Bold"/>
                <a:sym typeface="Pattanakarn Bold"/>
              </a:rPr>
              <a:t>Training Phase</a:t>
            </a:r>
          </a:p>
        </p:txBody>
      </p:sp>
      <p:sp>
        <p:nvSpPr>
          <p:cNvPr id="5" name="TextBox 5"/>
          <p:cNvSpPr txBox="1"/>
          <p:nvPr/>
        </p:nvSpPr>
        <p:spPr>
          <a:xfrm>
            <a:off x="1114837" y="6983835"/>
            <a:ext cx="16144463" cy="177101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Combining the benefits of small and large batch sizes allows for a balanced trade-off between fast, frequent updates (batch size 32) and stable, accurate updates (batch size 128), and balance between explore &amp; exploit</a:t>
            </a:r>
          </a:p>
        </p:txBody>
      </p:sp>
      <p:sp>
        <p:nvSpPr>
          <p:cNvPr id="6" name="TextBox 6"/>
          <p:cNvSpPr txBox="1"/>
          <p:nvPr/>
        </p:nvSpPr>
        <p:spPr>
          <a:xfrm>
            <a:off x="238659" y="5116252"/>
            <a:ext cx="15073284" cy="4771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We experimented with various hyperparameters and finalized the following settings:</a:t>
            </a:r>
          </a:p>
          <a:p>
            <a:pPr algn="l">
              <a:lnSpc>
                <a:spcPts val="4759"/>
              </a:lnSpc>
            </a:pPr>
            <a:r>
              <a:rPr lang="en-US" sz="3399">
                <a:solidFill>
                  <a:srgbClr val="FFFFFF"/>
                </a:solidFill>
                <a:latin typeface="Lustria"/>
                <a:ea typeface="Lustria"/>
                <a:cs typeface="Lustria"/>
                <a:sym typeface="Lustria"/>
              </a:rPr>
              <a:t>     - Batch Size: 32 and 128</a:t>
            </a:r>
          </a:p>
          <a:p>
            <a:pPr algn="l">
              <a:lnSpc>
                <a:spcPts val="4759"/>
              </a:lnSpc>
            </a:pPr>
            <a:endParaRPr lang="en-US" sz="3399">
              <a:solidFill>
                <a:srgbClr val="FFFFFF"/>
              </a:solidFill>
              <a:latin typeface="Lustria"/>
              <a:ea typeface="Lustria"/>
              <a:cs typeface="Lustria"/>
              <a:sym typeface="Lustria"/>
            </a:endParaRPr>
          </a:p>
          <a:p>
            <a:pPr algn="l">
              <a:lnSpc>
                <a:spcPts val="4759"/>
              </a:lnSpc>
            </a:pPr>
            <a:endParaRPr lang="en-US" sz="3399">
              <a:solidFill>
                <a:srgbClr val="FFFFFF"/>
              </a:solidFill>
              <a:latin typeface="Lustria"/>
              <a:ea typeface="Lustria"/>
              <a:cs typeface="Lustria"/>
              <a:sym typeface="Lustria"/>
            </a:endParaRPr>
          </a:p>
          <a:p>
            <a:pPr algn="l">
              <a:lnSpc>
                <a:spcPts val="4759"/>
              </a:lnSpc>
            </a:pPr>
            <a:endParaRPr lang="en-US" sz="3399">
              <a:solidFill>
                <a:srgbClr val="FFFFFF"/>
              </a:solidFill>
              <a:latin typeface="Lustria"/>
              <a:ea typeface="Lustria"/>
              <a:cs typeface="Lustria"/>
              <a:sym typeface="Lustria"/>
            </a:endParaRPr>
          </a:p>
          <a:p>
            <a:pPr algn="l">
              <a:lnSpc>
                <a:spcPts val="4759"/>
              </a:lnSpc>
            </a:pPr>
            <a:endParaRPr lang="en-US" sz="3399">
              <a:solidFill>
                <a:srgbClr val="FFFFFF"/>
              </a:solidFill>
              <a:latin typeface="Lustria"/>
              <a:ea typeface="Lustria"/>
              <a:cs typeface="Lustria"/>
              <a:sym typeface="Lustria"/>
            </a:endParaRPr>
          </a:p>
          <a:p>
            <a:pPr algn="l">
              <a:lnSpc>
                <a:spcPts val="4759"/>
              </a:lnSpc>
            </a:pPr>
            <a:endParaRPr lang="en-US" sz="3399">
              <a:solidFill>
                <a:srgbClr val="FFFFFF"/>
              </a:solidFill>
              <a:latin typeface="Lustria"/>
              <a:ea typeface="Lustria"/>
              <a:cs typeface="Lustria"/>
              <a:sym typeface="Lustria"/>
            </a:endParaRPr>
          </a:p>
        </p:txBody>
      </p:sp>
      <p:sp>
        <p:nvSpPr>
          <p:cNvPr id="7" name="TextBox 7"/>
          <p:cNvSpPr txBox="1"/>
          <p:nvPr/>
        </p:nvSpPr>
        <p:spPr>
          <a:xfrm>
            <a:off x="612712" y="8919665"/>
            <a:ext cx="15073284"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 Number of Epochs: 17 epochs.</a:t>
            </a:r>
          </a:p>
          <a:p>
            <a:pPr algn="ctr">
              <a:lnSpc>
                <a:spcPts val="4759"/>
              </a:lnSpc>
            </a:pPr>
            <a:endParaRPr lang="en-US" sz="3399">
              <a:solidFill>
                <a:srgbClr val="FFFFFF"/>
              </a:solidFill>
              <a:latin typeface="Lustria"/>
              <a:ea typeface="Lustria"/>
              <a:cs typeface="Lustria"/>
              <a:sym typeface="Lustria"/>
            </a:endParaRPr>
          </a:p>
        </p:txBody>
      </p:sp>
      <p:sp>
        <p:nvSpPr>
          <p:cNvPr id="8" name="TextBox 8"/>
          <p:cNvSpPr txBox="1"/>
          <p:nvPr/>
        </p:nvSpPr>
        <p:spPr>
          <a:xfrm>
            <a:off x="31202" y="1819098"/>
            <a:ext cx="15073284" cy="17710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The training process utilized a learning rate of 1e-4 ensuring optimal convergence and performance.</a:t>
            </a:r>
          </a:p>
          <a:p>
            <a:pPr algn="ctr">
              <a:lnSpc>
                <a:spcPts val="4759"/>
              </a:lnSpc>
            </a:pPr>
            <a:endParaRPr lang="en-US" sz="3399">
              <a:solidFill>
                <a:srgbClr val="FFFFFF"/>
              </a:solidFill>
              <a:latin typeface="Lustria"/>
              <a:ea typeface="Lustria"/>
              <a:cs typeface="Lustria"/>
              <a:sym typeface="Lustria"/>
            </a:endParaRPr>
          </a:p>
        </p:txBody>
      </p:sp>
      <p:sp>
        <p:nvSpPr>
          <p:cNvPr id="9" name="TextBox 9"/>
          <p:cNvSpPr txBox="1"/>
          <p:nvPr/>
        </p:nvSpPr>
        <p:spPr>
          <a:xfrm>
            <a:off x="753626" y="3019819"/>
            <a:ext cx="15073284"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We employed a learning rate decay schedule to reduce the learning rate over time, preventing overshooting the optimal solution.</a:t>
            </a:r>
          </a:p>
        </p:txBody>
      </p:sp>
      <p:sp>
        <p:nvSpPr>
          <p:cNvPr id="10" name="TextBox 10"/>
          <p:cNvSpPr txBox="1"/>
          <p:nvPr/>
        </p:nvSpPr>
        <p:spPr>
          <a:xfrm>
            <a:off x="238659" y="962025"/>
            <a:ext cx="3727490" cy="613410"/>
          </a:xfrm>
          <a:prstGeom prst="rect">
            <a:avLst/>
          </a:prstGeom>
        </p:spPr>
        <p:txBody>
          <a:bodyPr lIns="0" tIns="0" rIns="0" bIns="0" rtlCol="0" anchor="t">
            <a:spAutoFit/>
          </a:bodyPr>
          <a:lstStyle/>
          <a:p>
            <a:pPr algn="ctr">
              <a:lnSpc>
                <a:spcPts val="5039"/>
              </a:lnSpc>
              <a:spcBef>
                <a:spcPct val="0"/>
              </a:spcBef>
            </a:pPr>
            <a:r>
              <a:rPr lang="en-US" sz="3599">
                <a:solidFill>
                  <a:srgbClr val="FFFFFF"/>
                </a:solidFill>
                <a:latin typeface="Lustria"/>
                <a:ea typeface="Lustria"/>
                <a:cs typeface="Lustria"/>
                <a:sym typeface="Lustria"/>
              </a:rPr>
              <a:t>Hyperparameters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Training Phase</a:t>
            </a:r>
          </a:p>
        </p:txBody>
      </p:sp>
      <p:sp>
        <p:nvSpPr>
          <p:cNvPr id="5" name="TextBox 5"/>
          <p:cNvSpPr txBox="1"/>
          <p:nvPr/>
        </p:nvSpPr>
        <p:spPr>
          <a:xfrm>
            <a:off x="238659" y="989348"/>
            <a:ext cx="14073951" cy="1650202"/>
          </a:xfrm>
          <a:prstGeom prst="rect">
            <a:avLst/>
          </a:prstGeom>
        </p:spPr>
        <p:txBody>
          <a:bodyPr lIns="0" tIns="0" rIns="0" bIns="0" rtlCol="0" anchor="t">
            <a:spAutoFit/>
          </a:bodyPr>
          <a:lstStyle/>
          <a:p>
            <a:pPr algn="l">
              <a:lnSpc>
                <a:spcPts val="6638"/>
              </a:lnSpc>
            </a:pPr>
            <a:r>
              <a:rPr lang="en-US" sz="4741">
                <a:solidFill>
                  <a:srgbClr val="FFFFFF"/>
                </a:solidFill>
                <a:latin typeface="Lustria"/>
                <a:ea typeface="Lustria"/>
                <a:cs typeface="Lustria"/>
                <a:sym typeface="Lustria"/>
              </a:rPr>
              <a:t>Challenges and Solutions:</a:t>
            </a:r>
          </a:p>
          <a:p>
            <a:pPr algn="l">
              <a:lnSpc>
                <a:spcPts val="6638"/>
              </a:lnSpc>
            </a:pPr>
            <a:endParaRPr lang="en-US" sz="4741">
              <a:solidFill>
                <a:srgbClr val="FFFFFF"/>
              </a:solidFill>
              <a:latin typeface="Lustria"/>
              <a:ea typeface="Lustria"/>
              <a:cs typeface="Lustria"/>
              <a:sym typeface="Lustria"/>
            </a:endParaRPr>
          </a:p>
        </p:txBody>
      </p:sp>
      <p:sp>
        <p:nvSpPr>
          <p:cNvPr id="6" name="TextBox 6"/>
          <p:cNvSpPr txBox="1"/>
          <p:nvPr/>
        </p:nvSpPr>
        <p:spPr>
          <a:xfrm>
            <a:off x="36735" y="2148631"/>
            <a:ext cx="18251265" cy="11709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Data Imbalance</a:t>
            </a:r>
          </a:p>
          <a:p>
            <a:pPr algn="l">
              <a:lnSpc>
                <a:spcPts val="4759"/>
              </a:lnSpc>
            </a:pPr>
            <a:endParaRPr lang="en-US" sz="3399">
              <a:solidFill>
                <a:srgbClr val="FFFFFF"/>
              </a:solidFill>
              <a:latin typeface="Lustria"/>
              <a:ea typeface="Lustria"/>
              <a:cs typeface="Lustria"/>
              <a:sym typeface="Lustria"/>
            </a:endParaRPr>
          </a:p>
        </p:txBody>
      </p:sp>
      <p:sp>
        <p:nvSpPr>
          <p:cNvPr id="7" name="TextBox 7"/>
          <p:cNvSpPr txBox="1"/>
          <p:nvPr/>
        </p:nvSpPr>
        <p:spPr>
          <a:xfrm>
            <a:off x="837735" y="3227675"/>
            <a:ext cx="17450265" cy="11709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favored the majority class [Fake], this issues solved by provide Undersampling techniques to reduce instances of the majority class </a:t>
            </a:r>
          </a:p>
        </p:txBody>
      </p:sp>
      <p:sp>
        <p:nvSpPr>
          <p:cNvPr id="8" name="TextBox 8"/>
          <p:cNvSpPr txBox="1"/>
          <p:nvPr/>
        </p:nvSpPr>
        <p:spPr>
          <a:xfrm>
            <a:off x="36735" y="5153046"/>
            <a:ext cx="5198983" cy="17710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 Long Training Times: </a:t>
            </a:r>
          </a:p>
          <a:p>
            <a:pPr algn="l">
              <a:lnSpc>
                <a:spcPts val="4759"/>
              </a:lnSpc>
            </a:pPr>
            <a:endParaRPr lang="en-US" sz="3399">
              <a:solidFill>
                <a:srgbClr val="FFFFFF"/>
              </a:solidFill>
              <a:latin typeface="Lustria"/>
              <a:ea typeface="Lustria"/>
              <a:cs typeface="Lustria"/>
              <a:sym typeface="Lustria"/>
            </a:endParaRPr>
          </a:p>
          <a:p>
            <a:pPr algn="l">
              <a:lnSpc>
                <a:spcPts val="4759"/>
              </a:lnSpc>
            </a:pPr>
            <a:endParaRPr lang="en-US" sz="3399">
              <a:solidFill>
                <a:srgbClr val="FFFFFF"/>
              </a:solidFill>
              <a:latin typeface="Lustria"/>
              <a:ea typeface="Lustria"/>
              <a:cs typeface="Lustria"/>
              <a:sym typeface="Lustria"/>
            </a:endParaRPr>
          </a:p>
        </p:txBody>
      </p:sp>
      <p:sp>
        <p:nvSpPr>
          <p:cNvPr id="9" name="TextBox 9"/>
          <p:cNvSpPr txBox="1"/>
          <p:nvPr/>
        </p:nvSpPr>
        <p:spPr>
          <a:xfrm>
            <a:off x="519320" y="2748706"/>
            <a:ext cx="17471928" cy="570865"/>
          </a:xfrm>
          <a:prstGeom prst="rect">
            <a:avLst/>
          </a:prstGeom>
        </p:spPr>
        <p:txBody>
          <a:bodyPr lIns="0" tIns="0" rIns="0" bIns="0" rtlCol="0" anchor="t">
            <a:spAutoFit/>
          </a:bodyPr>
          <a:lstStyle/>
          <a:p>
            <a:pPr algn="ctr">
              <a:lnSpc>
                <a:spcPts val="4759"/>
              </a:lnSpc>
            </a:pPr>
            <a:r>
              <a:rPr lang="en-US" sz="3399">
                <a:solidFill>
                  <a:srgbClr val="FFFFFF"/>
                </a:solidFill>
                <a:latin typeface="Lustria"/>
                <a:ea typeface="Lustria"/>
                <a:cs typeface="Lustria"/>
                <a:sym typeface="Lustria"/>
              </a:rPr>
              <a:t> Our dataset had an uneven distribution of classes, leading to a biased model that </a:t>
            </a:r>
          </a:p>
        </p:txBody>
      </p:sp>
      <p:sp>
        <p:nvSpPr>
          <p:cNvPr id="10" name="TextBox 10"/>
          <p:cNvSpPr txBox="1"/>
          <p:nvPr/>
        </p:nvSpPr>
        <p:spPr>
          <a:xfrm>
            <a:off x="837735" y="5962759"/>
            <a:ext cx="17153513" cy="2971165"/>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Training the model was taking an excessive amount of time due to the complexity and size of the dataset. the solution was utilizing GPUs for faster computation and parallel processing capabilities. In addition we had experimented with different batch sizes to find an optimal balance between training speed and model performance.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27405" y="-625098"/>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TextBox 3"/>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Training Phase</a:t>
            </a:r>
          </a:p>
        </p:txBody>
      </p:sp>
      <p:sp>
        <p:nvSpPr>
          <p:cNvPr id="4" name="TextBox 4"/>
          <p:cNvSpPr txBox="1"/>
          <p:nvPr/>
        </p:nvSpPr>
        <p:spPr>
          <a:xfrm>
            <a:off x="238659" y="942975"/>
            <a:ext cx="14073951" cy="1650202"/>
          </a:xfrm>
          <a:prstGeom prst="rect">
            <a:avLst/>
          </a:prstGeom>
        </p:spPr>
        <p:txBody>
          <a:bodyPr lIns="0" tIns="0" rIns="0" bIns="0" rtlCol="0" anchor="t">
            <a:spAutoFit/>
          </a:bodyPr>
          <a:lstStyle/>
          <a:p>
            <a:pPr algn="l">
              <a:lnSpc>
                <a:spcPts val="6638"/>
              </a:lnSpc>
            </a:pPr>
            <a:r>
              <a:rPr lang="en-US" sz="4741">
                <a:solidFill>
                  <a:srgbClr val="FFFFFF"/>
                </a:solidFill>
                <a:latin typeface="Lustria"/>
                <a:ea typeface="Lustria"/>
                <a:cs typeface="Lustria"/>
                <a:sym typeface="Lustria"/>
              </a:rPr>
              <a:t>Challenges and Solutions:</a:t>
            </a:r>
          </a:p>
          <a:p>
            <a:pPr algn="l">
              <a:lnSpc>
                <a:spcPts val="6638"/>
              </a:lnSpc>
            </a:pPr>
            <a:endParaRPr lang="en-US" sz="4741">
              <a:solidFill>
                <a:srgbClr val="FFFFFF"/>
              </a:solidFill>
              <a:latin typeface="Lustria"/>
              <a:ea typeface="Lustria"/>
              <a:cs typeface="Lustria"/>
              <a:sym typeface="Lustria"/>
            </a:endParaRPr>
          </a:p>
        </p:txBody>
      </p:sp>
      <p:sp>
        <p:nvSpPr>
          <p:cNvPr id="5" name="TextBox 5"/>
          <p:cNvSpPr txBox="1"/>
          <p:nvPr/>
        </p:nvSpPr>
        <p:spPr>
          <a:xfrm>
            <a:off x="270925" y="2022312"/>
            <a:ext cx="4763214" cy="570865"/>
          </a:xfrm>
          <a:prstGeom prst="rect">
            <a:avLst/>
          </a:prstGeom>
        </p:spPr>
        <p:txBody>
          <a:bodyPr lIns="0" tIns="0" rIns="0" bIns="0" rtlCol="0" anchor="t">
            <a:spAutoFit/>
          </a:bodyPr>
          <a:lstStyle/>
          <a:p>
            <a:pPr marL="734059" lvl="1" indent="-367030" algn="r">
              <a:lnSpc>
                <a:spcPts val="4759"/>
              </a:lnSpc>
              <a:buFont typeface="Arial"/>
              <a:buChar char="•"/>
            </a:pPr>
            <a:r>
              <a:rPr lang="en-US" sz="3399">
                <a:solidFill>
                  <a:srgbClr val="FFFFFF"/>
                </a:solidFill>
                <a:latin typeface="Lustria"/>
                <a:ea typeface="Lustria"/>
                <a:cs typeface="Lustria"/>
                <a:sym typeface="Lustria"/>
              </a:rPr>
              <a:t>Vanishing Gradient:</a:t>
            </a:r>
          </a:p>
        </p:txBody>
      </p:sp>
      <p:sp>
        <p:nvSpPr>
          <p:cNvPr id="6" name="TextBox 6"/>
          <p:cNvSpPr txBox="1"/>
          <p:nvPr/>
        </p:nvSpPr>
        <p:spPr>
          <a:xfrm>
            <a:off x="865999" y="2692198"/>
            <a:ext cx="17149084" cy="3571240"/>
          </a:xfrm>
          <a:prstGeom prst="rect">
            <a:avLst/>
          </a:prstGeom>
        </p:spPr>
        <p:txBody>
          <a:bodyPr lIns="0" tIns="0" rIns="0" bIns="0" rtlCol="0" anchor="t">
            <a:spAutoFit/>
          </a:bodyPr>
          <a:lstStyle/>
          <a:p>
            <a:pPr algn="l">
              <a:lnSpc>
                <a:spcPts val="4759"/>
              </a:lnSpc>
            </a:pPr>
            <a:r>
              <a:rPr lang="en-US" sz="3399">
                <a:solidFill>
                  <a:srgbClr val="FFFFFF"/>
                </a:solidFill>
                <a:latin typeface="Lustria"/>
                <a:ea typeface="Lustria"/>
                <a:cs typeface="Lustria"/>
                <a:sym typeface="Lustria"/>
              </a:rPr>
              <a:t>Gradients either became too small during backpropagation, causing the model to train poorly and causing not a number [NAN] loss. we overcame this challenge by using Gradient Clipping, Applied gradient clipping to restrict the gradients to a certain range, preventing them from becoming too large beside the normalization layers and learning rate schedule.</a:t>
            </a:r>
          </a:p>
          <a:p>
            <a:pPr algn="l">
              <a:lnSpc>
                <a:spcPts val="4759"/>
              </a:lnSpc>
            </a:pPr>
            <a:endParaRPr lang="en-US" sz="3399">
              <a:solidFill>
                <a:srgbClr val="FFFFFF"/>
              </a:solidFill>
              <a:latin typeface="Lustria"/>
              <a:ea typeface="Lustria"/>
              <a:cs typeface="Lustria"/>
              <a:sym typeface="Lustria"/>
            </a:endParaRPr>
          </a:p>
        </p:txBody>
      </p:sp>
      <p:sp>
        <p:nvSpPr>
          <p:cNvPr id="7" name="TextBox 7"/>
          <p:cNvSpPr txBox="1"/>
          <p:nvPr/>
        </p:nvSpPr>
        <p:spPr>
          <a:xfrm>
            <a:off x="444674" y="6362460"/>
            <a:ext cx="5814893"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Hyperparameters tuning:</a:t>
            </a:r>
          </a:p>
        </p:txBody>
      </p:sp>
      <p:sp>
        <p:nvSpPr>
          <p:cNvPr id="8" name="TextBox 8"/>
          <p:cNvSpPr txBox="1"/>
          <p:nvPr/>
        </p:nvSpPr>
        <p:spPr>
          <a:xfrm>
            <a:off x="1028700" y="7028575"/>
            <a:ext cx="17259300" cy="1081837"/>
          </a:xfrm>
          <a:prstGeom prst="rect">
            <a:avLst/>
          </a:prstGeom>
        </p:spPr>
        <p:txBody>
          <a:bodyPr lIns="0" tIns="0" rIns="0" bIns="0" rtlCol="0" anchor="t">
            <a:spAutoFit/>
          </a:bodyPr>
          <a:lstStyle/>
          <a:p>
            <a:pPr algn="l">
              <a:lnSpc>
                <a:spcPts val="4421"/>
              </a:lnSpc>
            </a:pPr>
            <a:r>
              <a:rPr lang="en-US" sz="3158">
                <a:solidFill>
                  <a:srgbClr val="FFFFFF"/>
                </a:solidFill>
                <a:latin typeface="Lustria"/>
                <a:ea typeface="Lustria"/>
                <a:cs typeface="Lustria"/>
                <a:sym typeface="Lustria"/>
              </a:rPr>
              <a:t>Tuning the hyperparameters was very challenging as it was costing, we tried providing the possiable resources purchasing online platform services (ColabProPlus)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844421" y="534129"/>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330656" y="2865189"/>
            <a:ext cx="7089837" cy="4756636"/>
          </a:xfrm>
          <a:custGeom>
            <a:avLst/>
            <a:gdLst/>
            <a:ahLst/>
            <a:cxnLst/>
            <a:rect l="l" t="t" r="r" b="b"/>
            <a:pathLst>
              <a:path w="7089837" h="4756636">
                <a:moveTo>
                  <a:pt x="0" y="0"/>
                </a:moveTo>
                <a:lnTo>
                  <a:pt x="7089837" y="0"/>
                </a:lnTo>
                <a:lnTo>
                  <a:pt x="7089837" y="4756636"/>
                </a:lnTo>
                <a:lnTo>
                  <a:pt x="0" y="475663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8480209" y="737826"/>
            <a:ext cx="9121874" cy="8811347"/>
            <a:chOff x="0" y="0"/>
            <a:chExt cx="1033870" cy="998675"/>
          </a:xfrm>
        </p:grpSpPr>
        <p:sp>
          <p:nvSpPr>
            <p:cNvPr id="6" name="Freeform 6"/>
            <p:cNvSpPr/>
            <p:nvPr/>
          </p:nvSpPr>
          <p:spPr>
            <a:xfrm>
              <a:off x="0" y="0"/>
              <a:ext cx="1033870" cy="998675"/>
            </a:xfrm>
            <a:custGeom>
              <a:avLst/>
              <a:gdLst/>
              <a:ahLst/>
              <a:cxnLst/>
              <a:rect l="l" t="t" r="r" b="b"/>
              <a:pathLst>
                <a:path w="1033870" h="998675">
                  <a:moveTo>
                    <a:pt x="19521" y="0"/>
                  </a:moveTo>
                  <a:lnTo>
                    <a:pt x="1014350" y="0"/>
                  </a:lnTo>
                  <a:cubicBezTo>
                    <a:pt x="1025130" y="0"/>
                    <a:pt x="1033870" y="8740"/>
                    <a:pt x="1033870" y="19521"/>
                  </a:cubicBezTo>
                  <a:lnTo>
                    <a:pt x="1033870" y="979155"/>
                  </a:lnTo>
                  <a:cubicBezTo>
                    <a:pt x="1033870" y="989936"/>
                    <a:pt x="1025130" y="998675"/>
                    <a:pt x="1014350" y="998675"/>
                  </a:cubicBezTo>
                  <a:lnTo>
                    <a:pt x="19521" y="998675"/>
                  </a:lnTo>
                  <a:cubicBezTo>
                    <a:pt x="8740" y="998675"/>
                    <a:pt x="0" y="989936"/>
                    <a:pt x="0" y="979155"/>
                  </a:cubicBezTo>
                  <a:lnTo>
                    <a:pt x="0" y="19521"/>
                  </a:lnTo>
                  <a:cubicBezTo>
                    <a:pt x="0" y="8740"/>
                    <a:pt x="8740" y="0"/>
                    <a:pt x="19521" y="0"/>
                  </a:cubicBezTo>
                  <a:close/>
                </a:path>
              </a:pathLst>
            </a:custGeom>
            <a:blipFill>
              <a:blip r:embed="rId6"/>
              <a:stretch>
                <a:fillRect t="-1762" b="-1762"/>
              </a:stretch>
            </a:blipFill>
          </p:spPr>
        </p:sp>
      </p:grpSp>
      <p:sp>
        <p:nvSpPr>
          <p:cNvPr id="7" name="TextBox 7"/>
          <p:cNvSpPr txBox="1"/>
          <p:nvPr/>
        </p:nvSpPr>
        <p:spPr>
          <a:xfrm>
            <a:off x="2107391" y="3763560"/>
            <a:ext cx="3258979" cy="3270679"/>
          </a:xfrm>
          <a:prstGeom prst="rect">
            <a:avLst/>
          </a:prstGeom>
        </p:spPr>
        <p:txBody>
          <a:bodyPr lIns="0" tIns="0" rIns="0" bIns="0" rtlCol="0" anchor="t">
            <a:spAutoFit/>
          </a:bodyPr>
          <a:lstStyle/>
          <a:p>
            <a:pPr algn="ctr">
              <a:lnSpc>
                <a:spcPts val="8726"/>
              </a:lnSpc>
            </a:pPr>
            <a:r>
              <a:rPr lang="en-US" sz="6233" u="sng">
                <a:solidFill>
                  <a:srgbClr val="FFFFFF"/>
                </a:solidFill>
                <a:latin typeface="Pattanakarn Bold Italics"/>
                <a:ea typeface="Pattanakarn Bold Italics"/>
                <a:cs typeface="Pattanakarn Bold Italics"/>
                <a:sym typeface="Pattanakarn Bold Italics"/>
              </a:rPr>
              <a:t>04</a:t>
            </a:r>
          </a:p>
          <a:p>
            <a:pPr algn="ctr">
              <a:lnSpc>
                <a:spcPts val="8726"/>
              </a:lnSpc>
            </a:pPr>
            <a:r>
              <a:rPr lang="en-US" sz="6233">
                <a:solidFill>
                  <a:srgbClr val="FFFFFF"/>
                </a:solidFill>
                <a:latin typeface="Pattanakarn Bold"/>
                <a:ea typeface="Pattanakarn Bold"/>
                <a:cs typeface="Pattanakarn Bold"/>
                <a:sym typeface="Pattanakarn Bold"/>
              </a:rPr>
              <a:t>Results</a:t>
            </a:r>
          </a:p>
          <a:p>
            <a:pPr marL="0" lvl="0" indent="0" algn="ctr">
              <a:lnSpc>
                <a:spcPts val="8726"/>
              </a:lnSpc>
              <a:spcBef>
                <a:spcPct val="0"/>
              </a:spcBef>
            </a:pPr>
            <a:endParaRPr lang="en-US" sz="6233">
              <a:solidFill>
                <a:srgbClr val="FFFFFF"/>
              </a:solidFill>
              <a:latin typeface="Pattanakarn Bold"/>
              <a:ea typeface="Pattanakarn Bold"/>
              <a:cs typeface="Pattanakarn Bold"/>
              <a:sym typeface="Pattanakarn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396972" y="-512199"/>
            <a:ext cx="2042864" cy="13207580"/>
          </a:xfrm>
          <a:custGeom>
            <a:avLst/>
            <a:gdLst/>
            <a:ahLst/>
            <a:cxnLst/>
            <a:rect l="l" t="t" r="r" b="b"/>
            <a:pathLst>
              <a:path w="2042864" h="13207580">
                <a:moveTo>
                  <a:pt x="0" y="0"/>
                </a:moveTo>
                <a:lnTo>
                  <a:pt x="2042864" y="0"/>
                </a:lnTo>
                <a:lnTo>
                  <a:pt x="2042864" y="13207580"/>
                </a:lnTo>
                <a:lnTo>
                  <a:pt x="0" y="13207580"/>
                </a:lnTo>
                <a:lnTo>
                  <a:pt x="0" y="0"/>
                </a:lnTo>
                <a:close/>
              </a:path>
            </a:pathLst>
          </a:custGeom>
          <a:blipFill>
            <a:blip r:embed="rId3">
              <a:alphaModFix amt="19999"/>
            </a:blip>
            <a:stretch>
              <a:fillRect l="-302685" t="-7977" b="-17785"/>
            </a:stretch>
          </a:blipFill>
        </p:spPr>
      </p:sp>
      <p:grpSp>
        <p:nvGrpSpPr>
          <p:cNvPr id="4" name="Group 4"/>
          <p:cNvGrpSpPr/>
          <p:nvPr/>
        </p:nvGrpSpPr>
        <p:grpSpPr>
          <a:xfrm>
            <a:off x="9153957" y="1271084"/>
            <a:ext cx="8823928" cy="9641015"/>
            <a:chOff x="0" y="0"/>
            <a:chExt cx="1367057" cy="1493645"/>
          </a:xfrm>
        </p:grpSpPr>
        <p:sp>
          <p:nvSpPr>
            <p:cNvPr id="5" name="Freeform 5"/>
            <p:cNvSpPr/>
            <p:nvPr/>
          </p:nvSpPr>
          <p:spPr>
            <a:xfrm flipH="1">
              <a:off x="0" y="0"/>
              <a:ext cx="1367057" cy="1493645"/>
            </a:xfrm>
            <a:custGeom>
              <a:avLst/>
              <a:gdLst/>
              <a:ahLst/>
              <a:cxnLst/>
              <a:rect l="l" t="t" r="r" b="b"/>
              <a:pathLst>
                <a:path w="1367057" h="1493645">
                  <a:moveTo>
                    <a:pt x="1346878" y="0"/>
                  </a:moveTo>
                  <a:lnTo>
                    <a:pt x="20180" y="0"/>
                  </a:lnTo>
                  <a:cubicBezTo>
                    <a:pt x="14828" y="0"/>
                    <a:pt x="9695" y="2126"/>
                    <a:pt x="5910" y="5910"/>
                  </a:cubicBezTo>
                  <a:cubicBezTo>
                    <a:pt x="2126" y="9695"/>
                    <a:pt x="0" y="14828"/>
                    <a:pt x="0" y="20180"/>
                  </a:cubicBezTo>
                  <a:lnTo>
                    <a:pt x="0" y="1473466"/>
                  </a:lnTo>
                  <a:cubicBezTo>
                    <a:pt x="0" y="1478818"/>
                    <a:pt x="2126" y="1483951"/>
                    <a:pt x="5910" y="1487735"/>
                  </a:cubicBezTo>
                  <a:cubicBezTo>
                    <a:pt x="9695" y="1491519"/>
                    <a:pt x="14828" y="1493645"/>
                    <a:pt x="20180" y="1493645"/>
                  </a:cubicBezTo>
                  <a:lnTo>
                    <a:pt x="1346878" y="1493645"/>
                  </a:lnTo>
                  <a:cubicBezTo>
                    <a:pt x="1352230" y="1493645"/>
                    <a:pt x="1357362" y="1491519"/>
                    <a:pt x="1361147" y="1487735"/>
                  </a:cubicBezTo>
                  <a:cubicBezTo>
                    <a:pt x="1364931" y="1483951"/>
                    <a:pt x="1367057" y="1478818"/>
                    <a:pt x="1367057" y="1473466"/>
                  </a:cubicBezTo>
                  <a:lnTo>
                    <a:pt x="1367057" y="20180"/>
                  </a:lnTo>
                  <a:cubicBezTo>
                    <a:pt x="1367057" y="14828"/>
                    <a:pt x="1364931" y="9695"/>
                    <a:pt x="1361147" y="5910"/>
                  </a:cubicBezTo>
                  <a:cubicBezTo>
                    <a:pt x="1357362" y="2126"/>
                    <a:pt x="1352230" y="0"/>
                    <a:pt x="1346878" y="0"/>
                  </a:cubicBezTo>
                  <a:close/>
                </a:path>
              </a:pathLst>
            </a:custGeom>
            <a:blipFill>
              <a:blip r:embed="rId4"/>
              <a:stretch>
                <a:fillRect l="-4629" r="-4629"/>
              </a:stretch>
            </a:blipFill>
          </p:spPr>
        </p:sp>
      </p:grpSp>
      <p:sp>
        <p:nvSpPr>
          <p:cNvPr id="6" name="Freeform 6"/>
          <p:cNvSpPr/>
          <p:nvPr/>
        </p:nvSpPr>
        <p:spPr>
          <a:xfrm>
            <a:off x="790912" y="2227672"/>
            <a:ext cx="8125257" cy="5451309"/>
          </a:xfrm>
          <a:custGeom>
            <a:avLst/>
            <a:gdLst/>
            <a:ahLst/>
            <a:cxnLst/>
            <a:rect l="l" t="t" r="r" b="b"/>
            <a:pathLst>
              <a:path w="8125257" h="5451309">
                <a:moveTo>
                  <a:pt x="0" y="0"/>
                </a:moveTo>
                <a:lnTo>
                  <a:pt x="8125256" y="0"/>
                </a:lnTo>
                <a:lnTo>
                  <a:pt x="8125256" y="5451309"/>
                </a:lnTo>
                <a:lnTo>
                  <a:pt x="0" y="54513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1395401" y="3113768"/>
            <a:ext cx="6535817" cy="2787649"/>
          </a:xfrm>
          <a:prstGeom prst="rect">
            <a:avLst/>
          </a:prstGeom>
        </p:spPr>
        <p:txBody>
          <a:bodyPr lIns="0" tIns="0" rIns="0" bIns="0" rtlCol="0" anchor="t">
            <a:spAutoFit/>
          </a:bodyPr>
          <a:lstStyle/>
          <a:p>
            <a:pPr algn="ctr">
              <a:lnSpc>
                <a:spcPts val="11200"/>
              </a:lnSpc>
            </a:pPr>
            <a:r>
              <a:rPr lang="en-US" sz="8000" u="sng">
                <a:solidFill>
                  <a:srgbClr val="FFFFFF"/>
                </a:solidFill>
                <a:latin typeface="Pattanakarn Bold Italics"/>
                <a:ea typeface="Pattanakarn Bold Italics"/>
                <a:cs typeface="Pattanakarn Bold Italics"/>
                <a:sym typeface="Pattanakarn Bold Italics"/>
              </a:rPr>
              <a:t>01</a:t>
            </a:r>
          </a:p>
          <a:p>
            <a:pPr marL="0" lvl="0" indent="0" algn="ctr">
              <a:lnSpc>
                <a:spcPts val="11200"/>
              </a:lnSpc>
              <a:spcBef>
                <a:spcPct val="0"/>
              </a:spcBef>
            </a:pPr>
            <a:r>
              <a:rPr lang="en-US" sz="8000">
                <a:solidFill>
                  <a:srgbClr val="FFFFFF"/>
                </a:solidFill>
                <a:latin typeface="Pattanakarn Bold"/>
                <a:ea typeface="Pattanakarn Bold"/>
                <a:cs typeface="Pattanakarn Bold"/>
                <a:sym typeface="Pattanakarn Bold"/>
              </a:rPr>
              <a:t>Project Idea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66696"/>
            <a:ext cx="2042864" cy="10153609"/>
          </a:xfrm>
          <a:custGeom>
            <a:avLst/>
            <a:gdLst/>
            <a:ahLst/>
            <a:cxnLst/>
            <a:rect l="l" t="t" r="r" b="b"/>
            <a:pathLst>
              <a:path w="2042864" h="10153609">
                <a:moveTo>
                  <a:pt x="0" y="0"/>
                </a:moveTo>
                <a:lnTo>
                  <a:pt x="2042864" y="0"/>
                </a:lnTo>
                <a:lnTo>
                  <a:pt x="2042864" y="10153608"/>
                </a:lnTo>
                <a:lnTo>
                  <a:pt x="0" y="10153608"/>
                </a:lnTo>
                <a:lnTo>
                  <a:pt x="0" y="0"/>
                </a:lnTo>
                <a:close/>
              </a:path>
            </a:pathLst>
          </a:custGeom>
          <a:blipFill>
            <a:blip r:embed="rId3">
              <a:alphaModFix amt="19999"/>
            </a:blip>
            <a:stretch>
              <a:fillRect l="-302685" t="-40454" b="-23134"/>
            </a:stretch>
          </a:blipFill>
        </p:spPr>
      </p:sp>
      <p:sp>
        <p:nvSpPr>
          <p:cNvPr id="4" name="Freeform 4"/>
          <p:cNvSpPr/>
          <p:nvPr/>
        </p:nvSpPr>
        <p:spPr>
          <a:xfrm>
            <a:off x="1646066" y="1912284"/>
            <a:ext cx="13862813" cy="7561227"/>
          </a:xfrm>
          <a:custGeom>
            <a:avLst/>
            <a:gdLst/>
            <a:ahLst/>
            <a:cxnLst/>
            <a:rect l="l" t="t" r="r" b="b"/>
            <a:pathLst>
              <a:path w="13862813" h="7561227">
                <a:moveTo>
                  <a:pt x="0" y="0"/>
                </a:moveTo>
                <a:lnTo>
                  <a:pt x="13862814" y="0"/>
                </a:lnTo>
                <a:lnTo>
                  <a:pt x="13862814" y="7561227"/>
                </a:lnTo>
                <a:lnTo>
                  <a:pt x="0" y="7561227"/>
                </a:lnTo>
                <a:lnTo>
                  <a:pt x="0" y="0"/>
                </a:lnTo>
                <a:close/>
              </a:path>
            </a:pathLst>
          </a:custGeom>
          <a:blipFill>
            <a:blip r:embed="rId4"/>
            <a:stretch>
              <a:fillRect l="-1422" t="-3077" r="-2047" b="-1656"/>
            </a:stretch>
          </a:blipFill>
        </p:spPr>
      </p:sp>
      <p:sp>
        <p:nvSpPr>
          <p:cNvPr id="5" name="TextBox 5"/>
          <p:cNvSpPr txBox="1"/>
          <p:nvPr/>
        </p:nvSpPr>
        <p:spPr>
          <a:xfrm>
            <a:off x="611369" y="971550"/>
            <a:ext cx="11392086"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Results Of Capsule Model on different Datasets</a:t>
            </a:r>
          </a:p>
        </p:txBody>
      </p:sp>
      <p:sp>
        <p:nvSpPr>
          <p:cNvPr id="6" name="TextBox 6"/>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Results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66696"/>
            <a:ext cx="2042864" cy="10153609"/>
          </a:xfrm>
          <a:custGeom>
            <a:avLst/>
            <a:gdLst/>
            <a:ahLst/>
            <a:cxnLst/>
            <a:rect l="l" t="t" r="r" b="b"/>
            <a:pathLst>
              <a:path w="2042864" h="10153609">
                <a:moveTo>
                  <a:pt x="0" y="0"/>
                </a:moveTo>
                <a:lnTo>
                  <a:pt x="2042864" y="0"/>
                </a:lnTo>
                <a:lnTo>
                  <a:pt x="2042864" y="10153608"/>
                </a:lnTo>
                <a:lnTo>
                  <a:pt x="0" y="10153608"/>
                </a:lnTo>
                <a:lnTo>
                  <a:pt x="0" y="0"/>
                </a:lnTo>
                <a:close/>
              </a:path>
            </a:pathLst>
          </a:custGeom>
          <a:blipFill>
            <a:blip r:embed="rId3">
              <a:alphaModFix amt="19999"/>
            </a:blip>
            <a:stretch>
              <a:fillRect l="-302685" t="-40454" b="-23134"/>
            </a:stretch>
          </a:blipFill>
        </p:spPr>
      </p:sp>
      <p:sp>
        <p:nvSpPr>
          <p:cNvPr id="4" name="Freeform 4"/>
          <p:cNvSpPr/>
          <p:nvPr/>
        </p:nvSpPr>
        <p:spPr>
          <a:xfrm>
            <a:off x="1387494" y="3018301"/>
            <a:ext cx="14087075" cy="2125199"/>
          </a:xfrm>
          <a:custGeom>
            <a:avLst/>
            <a:gdLst/>
            <a:ahLst/>
            <a:cxnLst/>
            <a:rect l="l" t="t" r="r" b="b"/>
            <a:pathLst>
              <a:path w="14087075" h="2125199">
                <a:moveTo>
                  <a:pt x="0" y="0"/>
                </a:moveTo>
                <a:lnTo>
                  <a:pt x="14087074" y="0"/>
                </a:lnTo>
                <a:lnTo>
                  <a:pt x="14087074" y="2125199"/>
                </a:lnTo>
                <a:lnTo>
                  <a:pt x="0" y="2125199"/>
                </a:lnTo>
                <a:lnTo>
                  <a:pt x="0" y="0"/>
                </a:lnTo>
                <a:close/>
              </a:path>
            </a:pathLst>
          </a:custGeom>
          <a:blipFill>
            <a:blip r:embed="rId4"/>
            <a:stretch>
              <a:fillRect t="-10206" b="-15410"/>
            </a:stretch>
          </a:blipFill>
        </p:spPr>
      </p:sp>
      <p:sp>
        <p:nvSpPr>
          <p:cNvPr id="5" name="TextBox 5"/>
          <p:cNvSpPr txBox="1"/>
          <p:nvPr/>
        </p:nvSpPr>
        <p:spPr>
          <a:xfrm>
            <a:off x="238659" y="1545606"/>
            <a:ext cx="12172802"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Performance Comparison between our model and other</a:t>
            </a:r>
          </a:p>
        </p:txBody>
      </p:sp>
      <p:sp>
        <p:nvSpPr>
          <p:cNvPr id="6" name="TextBox 6"/>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Results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7268" y="0"/>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454062" y="464401"/>
            <a:ext cx="2042864" cy="10153609"/>
          </a:xfrm>
          <a:custGeom>
            <a:avLst/>
            <a:gdLst/>
            <a:ahLst/>
            <a:cxnLst/>
            <a:rect l="l" t="t" r="r" b="b"/>
            <a:pathLst>
              <a:path w="2042864" h="10153609">
                <a:moveTo>
                  <a:pt x="0" y="0"/>
                </a:moveTo>
                <a:lnTo>
                  <a:pt x="2042863" y="0"/>
                </a:lnTo>
                <a:lnTo>
                  <a:pt x="2042863" y="10153609"/>
                </a:lnTo>
                <a:lnTo>
                  <a:pt x="0" y="10153609"/>
                </a:lnTo>
                <a:lnTo>
                  <a:pt x="0" y="0"/>
                </a:lnTo>
                <a:close/>
              </a:path>
            </a:pathLst>
          </a:custGeom>
          <a:blipFill>
            <a:blip r:embed="rId3">
              <a:alphaModFix amt="19999"/>
            </a:blip>
            <a:stretch>
              <a:fillRect l="-302685" t="-40454" b="-23134"/>
            </a:stretch>
          </a:blipFill>
        </p:spPr>
      </p:sp>
      <p:sp>
        <p:nvSpPr>
          <p:cNvPr id="5" name="Freeform 5"/>
          <p:cNvSpPr/>
          <p:nvPr/>
        </p:nvSpPr>
        <p:spPr>
          <a:xfrm>
            <a:off x="1318033" y="2464451"/>
            <a:ext cx="7089837" cy="4756636"/>
          </a:xfrm>
          <a:custGeom>
            <a:avLst/>
            <a:gdLst/>
            <a:ahLst/>
            <a:cxnLst/>
            <a:rect l="l" t="t" r="r" b="b"/>
            <a:pathLst>
              <a:path w="7089837" h="4756636">
                <a:moveTo>
                  <a:pt x="0" y="0"/>
                </a:moveTo>
                <a:lnTo>
                  <a:pt x="7089837" y="0"/>
                </a:lnTo>
                <a:lnTo>
                  <a:pt x="7089837" y="4756636"/>
                </a:lnTo>
                <a:lnTo>
                  <a:pt x="0" y="475663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9337026" y="1028700"/>
            <a:ext cx="6501013" cy="9589310"/>
          </a:xfrm>
          <a:custGeom>
            <a:avLst/>
            <a:gdLst/>
            <a:ahLst/>
            <a:cxnLst/>
            <a:rect l="l" t="t" r="r" b="b"/>
            <a:pathLst>
              <a:path w="6501013" h="9589310">
                <a:moveTo>
                  <a:pt x="0" y="0"/>
                </a:moveTo>
                <a:lnTo>
                  <a:pt x="6501013" y="0"/>
                </a:lnTo>
                <a:lnTo>
                  <a:pt x="6501013" y="9589310"/>
                </a:lnTo>
                <a:lnTo>
                  <a:pt x="0" y="9589310"/>
                </a:lnTo>
                <a:lnTo>
                  <a:pt x="0" y="0"/>
                </a:lnTo>
                <a:close/>
              </a:path>
            </a:pathLst>
          </a:custGeom>
          <a:blipFill>
            <a:blip r:embed="rId6"/>
            <a:stretch>
              <a:fillRect l="-47805" b="-203"/>
            </a:stretch>
          </a:blipFill>
        </p:spPr>
      </p:sp>
      <p:sp>
        <p:nvSpPr>
          <p:cNvPr id="7" name="TextBox 7"/>
          <p:cNvSpPr txBox="1"/>
          <p:nvPr/>
        </p:nvSpPr>
        <p:spPr>
          <a:xfrm>
            <a:off x="2011875" y="3465539"/>
            <a:ext cx="5702153" cy="3098706"/>
          </a:xfrm>
          <a:prstGeom prst="rect">
            <a:avLst/>
          </a:prstGeom>
        </p:spPr>
        <p:txBody>
          <a:bodyPr lIns="0" tIns="0" rIns="0" bIns="0" rtlCol="0" anchor="t">
            <a:spAutoFit/>
          </a:bodyPr>
          <a:lstStyle/>
          <a:p>
            <a:pPr algn="ctr">
              <a:lnSpc>
                <a:spcPts val="8224"/>
              </a:lnSpc>
            </a:pPr>
            <a:r>
              <a:rPr lang="en-US" sz="5874" u="sng">
                <a:solidFill>
                  <a:srgbClr val="FFFFFF"/>
                </a:solidFill>
                <a:latin typeface="Pattanakarn Bold Italics"/>
                <a:ea typeface="Pattanakarn Bold Italics"/>
                <a:cs typeface="Pattanakarn Bold Italics"/>
                <a:sym typeface="Pattanakarn Bold Italics"/>
              </a:rPr>
              <a:t>05</a:t>
            </a:r>
          </a:p>
          <a:p>
            <a:pPr algn="ctr">
              <a:lnSpc>
                <a:spcPts val="8224"/>
              </a:lnSpc>
            </a:pPr>
            <a:r>
              <a:rPr lang="en-US" sz="5874">
                <a:solidFill>
                  <a:srgbClr val="FFFFFF"/>
                </a:solidFill>
                <a:latin typeface="Pattanakarn Bold"/>
                <a:ea typeface="Pattanakarn Bold"/>
                <a:cs typeface="Pattanakarn Bold"/>
                <a:sym typeface="Pattanakarn Bold"/>
              </a:rPr>
              <a:t>User Interface</a:t>
            </a:r>
          </a:p>
          <a:p>
            <a:pPr marL="0" lvl="0" indent="0" algn="ctr">
              <a:lnSpc>
                <a:spcPts val="8224"/>
              </a:lnSpc>
              <a:spcBef>
                <a:spcPct val="0"/>
              </a:spcBef>
            </a:pPr>
            <a:endParaRPr lang="en-US" sz="5874">
              <a:solidFill>
                <a:srgbClr val="FFFFFF"/>
              </a:solidFill>
              <a:latin typeface="Pattanakarn Bold"/>
              <a:ea typeface="Pattanakarn Bold"/>
              <a:cs typeface="Pattanakarn Bold"/>
              <a:sym typeface="Pattanakarn 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66696"/>
            <a:ext cx="2042864" cy="10153609"/>
          </a:xfrm>
          <a:custGeom>
            <a:avLst/>
            <a:gdLst/>
            <a:ahLst/>
            <a:cxnLst/>
            <a:rect l="l" t="t" r="r" b="b"/>
            <a:pathLst>
              <a:path w="2042864" h="10153609">
                <a:moveTo>
                  <a:pt x="0" y="0"/>
                </a:moveTo>
                <a:lnTo>
                  <a:pt x="2042864" y="0"/>
                </a:lnTo>
                <a:lnTo>
                  <a:pt x="2042864" y="10153608"/>
                </a:lnTo>
                <a:lnTo>
                  <a:pt x="0" y="10153608"/>
                </a:lnTo>
                <a:lnTo>
                  <a:pt x="0" y="0"/>
                </a:lnTo>
                <a:close/>
              </a:path>
            </a:pathLst>
          </a:custGeom>
          <a:blipFill>
            <a:blip r:embed="rId3">
              <a:alphaModFix amt="19999"/>
            </a:blip>
            <a:stretch>
              <a:fillRect l="-302685" t="-40454" b="-23134"/>
            </a:stretch>
          </a:blipFill>
        </p:spPr>
      </p:sp>
      <p:sp>
        <p:nvSpPr>
          <p:cNvPr id="4" name="TextBox 4"/>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User Interface</a:t>
            </a:r>
          </a:p>
        </p:txBody>
      </p:sp>
      <p:sp>
        <p:nvSpPr>
          <p:cNvPr id="5" name="TextBox 5"/>
          <p:cNvSpPr txBox="1"/>
          <p:nvPr/>
        </p:nvSpPr>
        <p:spPr>
          <a:xfrm>
            <a:off x="0" y="1522950"/>
            <a:ext cx="18288000" cy="5371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The website’s structure and styling achieved using HTML and CSS, ensuring a clean, accessible, and aesthetically pleasing design. Bootstrap was integrated to guarantee a responsive design and a consistent look across various devices, thus enhancing the overall user experience. </a:t>
            </a:r>
          </a:p>
          <a:p>
            <a:pPr algn="l">
              <a:lnSpc>
                <a:spcPts val="4759"/>
              </a:lnSpc>
            </a:pPr>
            <a:endParaRPr lang="en-US" sz="3399">
              <a:solidFill>
                <a:srgbClr val="FFFFFF"/>
              </a:solidFill>
              <a:latin typeface="Lustria"/>
              <a:ea typeface="Lustria"/>
              <a:cs typeface="Lustria"/>
              <a:sym typeface="Lustria"/>
            </a:endParaRPr>
          </a:p>
          <a:p>
            <a:pPr marL="734059" lvl="1" indent="-367030" algn="l">
              <a:lnSpc>
                <a:spcPts val="4759"/>
              </a:lnSpc>
              <a:buFont typeface="Arial"/>
              <a:buChar char="•"/>
            </a:pPr>
            <a:r>
              <a:rPr lang="en-US" sz="3399">
                <a:solidFill>
                  <a:srgbClr val="FFFFFF"/>
                </a:solidFill>
                <a:latin typeface="Lustria"/>
                <a:ea typeface="Lustria"/>
                <a:cs typeface="Lustria"/>
                <a:sym typeface="Lustria"/>
              </a:rPr>
              <a:t>JavaScript was employed to introduce interactive elements, making the interface more dynamic and engaging.</a:t>
            </a:r>
          </a:p>
          <a:p>
            <a:pPr algn="l">
              <a:lnSpc>
                <a:spcPts val="4759"/>
              </a:lnSpc>
            </a:pPr>
            <a:endParaRPr lang="en-US" sz="3399">
              <a:solidFill>
                <a:srgbClr val="FFFFFF"/>
              </a:solidFill>
              <a:latin typeface="Lustria"/>
              <a:ea typeface="Lustria"/>
              <a:cs typeface="Lustria"/>
              <a:sym typeface="Lustria"/>
            </a:endParaRPr>
          </a:p>
          <a:p>
            <a:pPr marL="734059" lvl="1" indent="-367030" algn="l">
              <a:lnSpc>
                <a:spcPts val="4759"/>
              </a:lnSpc>
              <a:buFont typeface="Arial"/>
              <a:buChar char="•"/>
            </a:pPr>
            <a:r>
              <a:rPr lang="en-US" sz="3399">
                <a:solidFill>
                  <a:srgbClr val="FFFFFF"/>
                </a:solidFill>
                <a:latin typeface="Lustria"/>
                <a:ea typeface="Lustria"/>
                <a:cs typeface="Lustria"/>
                <a:sym typeface="Lustria"/>
              </a:rPr>
              <a:t> The backend of the website is powered by Flask.</a:t>
            </a:r>
          </a:p>
        </p:txBody>
      </p:sp>
      <p:sp>
        <p:nvSpPr>
          <p:cNvPr id="6" name="TextBox 6"/>
          <p:cNvSpPr txBox="1"/>
          <p:nvPr/>
        </p:nvSpPr>
        <p:spPr>
          <a:xfrm>
            <a:off x="0" y="7504015"/>
            <a:ext cx="18288000" cy="11709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To provide faster responses, we also offer a caching service for previously checked images.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096388" y="-312549"/>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4">
              <a:alphaModFix amt="25000"/>
            </a:blip>
            <a:stretch>
              <a:fillRect l="-6984" t="-10478" r="-2690"/>
            </a:stretch>
          </a:blipFill>
        </p:spPr>
      </p:sp>
      <p:sp>
        <p:nvSpPr>
          <p:cNvPr id="3" name="TextBox 3"/>
          <p:cNvSpPr txBox="1"/>
          <p:nvPr/>
        </p:nvSpPr>
        <p:spPr>
          <a:xfrm>
            <a:off x="238659" y="28616"/>
            <a:ext cx="14635272" cy="880151"/>
          </a:xfrm>
          <a:prstGeom prst="rect">
            <a:avLst/>
          </a:prstGeom>
        </p:spPr>
        <p:txBody>
          <a:bodyPr lIns="0" tIns="0" rIns="0" bIns="0" rtlCol="0" anchor="t">
            <a:spAutoFit/>
          </a:bodyPr>
          <a:lstStyle/>
          <a:p>
            <a:pPr algn="l">
              <a:lnSpc>
                <a:spcPts val="7137"/>
              </a:lnSpc>
            </a:pPr>
            <a:r>
              <a:rPr lang="en-US" sz="5098">
                <a:solidFill>
                  <a:srgbClr val="FFFFFF"/>
                </a:solidFill>
                <a:latin typeface="Pattanakarn Bold"/>
                <a:ea typeface="Pattanakarn Bold"/>
                <a:cs typeface="Pattanakarn Bold"/>
                <a:sym typeface="Pattanakarn Bold"/>
              </a:rPr>
              <a:t>User Interface</a:t>
            </a:r>
          </a:p>
        </p:txBody>
      </p:sp>
      <p:sp>
        <p:nvSpPr>
          <p:cNvPr id="4" name="Freeform 4"/>
          <p:cNvSpPr/>
          <p:nvPr/>
        </p:nvSpPr>
        <p:spPr>
          <a:xfrm>
            <a:off x="11492731" y="-1887090"/>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5"/>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653" t="15794" r="1774"/>
          <a:stretch>
            <a:fillRect/>
          </a:stretch>
        </p:blipFill>
        <p:spPr>
          <a:xfrm>
            <a:off x="2070778" y="2825800"/>
            <a:ext cx="13985709" cy="6432500"/>
          </a:xfrm>
          <a:prstGeom prst="rect">
            <a:avLst/>
          </a:prstGeom>
        </p:spPr>
      </p:pic>
      <p:sp>
        <p:nvSpPr>
          <p:cNvPr id="6" name="TextBox 6"/>
          <p:cNvSpPr txBox="1"/>
          <p:nvPr/>
        </p:nvSpPr>
        <p:spPr>
          <a:xfrm>
            <a:off x="-2866387" y="1080643"/>
            <a:ext cx="12640204" cy="1052183"/>
          </a:xfrm>
          <a:prstGeom prst="rect">
            <a:avLst/>
          </a:prstGeom>
        </p:spPr>
        <p:txBody>
          <a:bodyPr lIns="0" tIns="0" rIns="0" bIns="0" rtlCol="0" anchor="t">
            <a:spAutoFit/>
          </a:bodyPr>
          <a:lstStyle/>
          <a:p>
            <a:pPr marL="0" lvl="0" indent="0" algn="ctr">
              <a:lnSpc>
                <a:spcPts val="8680"/>
              </a:lnSpc>
              <a:spcBef>
                <a:spcPct val="0"/>
              </a:spcBef>
            </a:pPr>
            <a:r>
              <a:rPr lang="en-US" sz="6200">
                <a:solidFill>
                  <a:srgbClr val="FFFFFF"/>
                </a:solidFill>
                <a:latin typeface="Pattanakarn Bold"/>
                <a:ea typeface="Pattanakarn Bold"/>
                <a:cs typeface="Pattanakarn Bold"/>
                <a:sym typeface="Pattanakarn Bold"/>
              </a:rPr>
              <a:t>Website 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278526" y="133391"/>
            <a:ext cx="2042864" cy="10153609"/>
          </a:xfrm>
          <a:custGeom>
            <a:avLst/>
            <a:gdLst/>
            <a:ahLst/>
            <a:cxnLst/>
            <a:rect l="l" t="t" r="r" b="b"/>
            <a:pathLst>
              <a:path w="2042864" h="10153609">
                <a:moveTo>
                  <a:pt x="0" y="0"/>
                </a:moveTo>
                <a:lnTo>
                  <a:pt x="2042863" y="0"/>
                </a:lnTo>
                <a:lnTo>
                  <a:pt x="2042863"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346603" y="2622065"/>
            <a:ext cx="7516473" cy="5042870"/>
          </a:xfrm>
          <a:custGeom>
            <a:avLst/>
            <a:gdLst/>
            <a:ahLst/>
            <a:cxnLst/>
            <a:rect l="l" t="t" r="r" b="b"/>
            <a:pathLst>
              <a:path w="7516473" h="5042870">
                <a:moveTo>
                  <a:pt x="0" y="0"/>
                </a:moveTo>
                <a:lnTo>
                  <a:pt x="7516473" y="0"/>
                </a:lnTo>
                <a:lnTo>
                  <a:pt x="7516473" y="5042870"/>
                </a:lnTo>
                <a:lnTo>
                  <a:pt x="0" y="50428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flipH="1">
            <a:off x="7863076" y="1028700"/>
            <a:ext cx="9815928" cy="9258300"/>
          </a:xfrm>
          <a:custGeom>
            <a:avLst/>
            <a:gdLst/>
            <a:ahLst/>
            <a:cxnLst/>
            <a:rect l="l" t="t" r="r" b="b"/>
            <a:pathLst>
              <a:path w="9815928" h="9258300">
                <a:moveTo>
                  <a:pt x="9815928" y="0"/>
                </a:moveTo>
                <a:lnTo>
                  <a:pt x="0" y="0"/>
                </a:lnTo>
                <a:lnTo>
                  <a:pt x="0" y="9258300"/>
                </a:lnTo>
                <a:lnTo>
                  <a:pt x="9815928" y="9258300"/>
                </a:lnTo>
                <a:lnTo>
                  <a:pt x="9815928" y="0"/>
                </a:lnTo>
                <a:close/>
              </a:path>
            </a:pathLst>
          </a:custGeom>
          <a:blipFill>
            <a:blip r:embed="rId6"/>
            <a:stretch>
              <a:fillRect t="-880" b="-5142"/>
            </a:stretch>
          </a:blipFill>
        </p:spPr>
      </p:sp>
      <p:sp>
        <p:nvSpPr>
          <p:cNvPr id="6" name="TextBox 6"/>
          <p:cNvSpPr txBox="1"/>
          <p:nvPr/>
        </p:nvSpPr>
        <p:spPr>
          <a:xfrm>
            <a:off x="1392364" y="3678106"/>
            <a:ext cx="5770436" cy="3885679"/>
          </a:xfrm>
          <a:prstGeom prst="rect">
            <a:avLst/>
          </a:prstGeom>
        </p:spPr>
        <p:txBody>
          <a:bodyPr wrap="square" lIns="0" tIns="0" rIns="0" bIns="0" rtlCol="0" anchor="t">
            <a:spAutoFit/>
          </a:bodyPr>
          <a:lstStyle/>
          <a:p>
            <a:pPr algn="ctr">
              <a:lnSpc>
                <a:spcPts val="10148"/>
              </a:lnSpc>
            </a:pPr>
            <a:r>
              <a:rPr lang="en-US" sz="7248" u="sng" dirty="0">
                <a:solidFill>
                  <a:srgbClr val="FFFFFF"/>
                </a:solidFill>
                <a:latin typeface="Pattanakarn Bold Italics"/>
                <a:ea typeface="Pattanakarn Bold Italics"/>
                <a:cs typeface="Pattanakarn Bold Italics"/>
                <a:sym typeface="Pattanakarn Bold Italics"/>
              </a:rPr>
              <a:t>06</a:t>
            </a:r>
          </a:p>
          <a:p>
            <a:pPr algn="ctr">
              <a:lnSpc>
                <a:spcPts val="10148"/>
              </a:lnSpc>
            </a:pPr>
            <a:r>
              <a:rPr lang="en-US" sz="7248" dirty="0">
                <a:solidFill>
                  <a:srgbClr val="FFFFFF"/>
                </a:solidFill>
                <a:latin typeface="Pattanakarn Bold"/>
                <a:ea typeface="Pattanakarn Bold"/>
                <a:cs typeface="Pattanakarn Bold"/>
                <a:sym typeface="Pattanakarn Bold"/>
              </a:rPr>
              <a:t>Conclusion</a:t>
            </a:r>
          </a:p>
          <a:p>
            <a:pPr marL="0" lvl="0" indent="0" algn="ctr">
              <a:lnSpc>
                <a:spcPts val="10148"/>
              </a:lnSpc>
              <a:spcBef>
                <a:spcPct val="0"/>
              </a:spcBef>
            </a:pPr>
            <a:endParaRPr lang="en-US" sz="7248" dirty="0">
              <a:solidFill>
                <a:srgbClr val="FFFFFF"/>
              </a:solidFill>
              <a:latin typeface="Pattanakarn Bold"/>
              <a:ea typeface="Pattanakarn Bold"/>
              <a:cs typeface="Pattanakarn Bold"/>
              <a:sym typeface="Pattanakarn 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7268"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344434" y="523119"/>
            <a:ext cx="16349633" cy="1934624"/>
          </a:xfrm>
          <a:prstGeom prst="rect">
            <a:avLst/>
          </a:prstGeom>
        </p:spPr>
        <p:txBody>
          <a:bodyPr lIns="0" tIns="0" rIns="0" bIns="0" rtlCol="0" anchor="t">
            <a:spAutoFit/>
          </a:bodyPr>
          <a:lstStyle/>
          <a:p>
            <a:pPr algn="l">
              <a:lnSpc>
                <a:spcPts val="5208"/>
              </a:lnSpc>
            </a:pPr>
            <a:endParaRPr/>
          </a:p>
          <a:p>
            <a:pPr marL="749703" lvl="1" indent="-374852" algn="l">
              <a:lnSpc>
                <a:spcPts val="5208"/>
              </a:lnSpc>
              <a:buFont typeface="Arial"/>
              <a:buChar char="•"/>
            </a:pPr>
            <a:r>
              <a:rPr lang="en-US" sz="3472">
                <a:solidFill>
                  <a:srgbClr val="FFFFFF"/>
                </a:solidFill>
                <a:latin typeface="Lustria"/>
                <a:ea typeface="Lustria"/>
                <a:cs typeface="Lustria"/>
                <a:sym typeface="Lustria"/>
              </a:rPr>
              <a:t> Developed an AI Image Detection Platform using Capsule Networks to accurately identify fake images.</a:t>
            </a:r>
          </a:p>
        </p:txBody>
      </p:sp>
      <p:sp>
        <p:nvSpPr>
          <p:cNvPr id="5" name="TextBox 5"/>
          <p:cNvSpPr txBox="1"/>
          <p:nvPr/>
        </p:nvSpPr>
        <p:spPr>
          <a:xfrm>
            <a:off x="-3496204" y="19091"/>
            <a:ext cx="12640204" cy="1052183"/>
          </a:xfrm>
          <a:prstGeom prst="rect">
            <a:avLst/>
          </a:prstGeom>
        </p:spPr>
        <p:txBody>
          <a:bodyPr lIns="0" tIns="0" rIns="0" bIns="0" rtlCol="0" anchor="t">
            <a:spAutoFit/>
          </a:bodyPr>
          <a:lstStyle/>
          <a:p>
            <a:pPr marL="0" lvl="0" indent="0" algn="ctr">
              <a:lnSpc>
                <a:spcPts val="8680"/>
              </a:lnSpc>
              <a:spcBef>
                <a:spcPct val="0"/>
              </a:spcBef>
            </a:pPr>
            <a:r>
              <a:rPr lang="en-US" sz="6200">
                <a:solidFill>
                  <a:srgbClr val="FFFFFF"/>
                </a:solidFill>
                <a:latin typeface="Pattanakarn Bold"/>
                <a:ea typeface="Pattanakarn Bold"/>
                <a:cs typeface="Pattanakarn Bold"/>
                <a:sym typeface="Pattanakarn Bold"/>
              </a:rPr>
              <a:t>Conclusion</a:t>
            </a:r>
          </a:p>
        </p:txBody>
      </p:sp>
      <p:sp>
        <p:nvSpPr>
          <p:cNvPr id="6" name="TextBox 6"/>
          <p:cNvSpPr txBox="1"/>
          <p:nvPr/>
        </p:nvSpPr>
        <p:spPr>
          <a:xfrm>
            <a:off x="344434" y="2656334"/>
            <a:ext cx="17943566" cy="17710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Capsule Networks were chosen for their superior ability to capture hierarchical relationships within data, beneficial for detecting subtle differences between real and AI-generated images.</a:t>
            </a:r>
          </a:p>
        </p:txBody>
      </p:sp>
      <p:sp>
        <p:nvSpPr>
          <p:cNvPr id="7" name="TextBox 7"/>
          <p:cNvSpPr txBox="1"/>
          <p:nvPr/>
        </p:nvSpPr>
        <p:spPr>
          <a:xfrm>
            <a:off x="344434" y="4627374"/>
            <a:ext cx="7823835" cy="11709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Model Performance was enhanced:</a:t>
            </a:r>
          </a:p>
          <a:p>
            <a:pPr algn="l">
              <a:lnSpc>
                <a:spcPts val="4759"/>
              </a:lnSpc>
            </a:pPr>
            <a:endParaRPr lang="en-US" sz="3399">
              <a:solidFill>
                <a:srgbClr val="FFFFFF"/>
              </a:solidFill>
              <a:latin typeface="Lustria"/>
              <a:ea typeface="Lustria"/>
              <a:cs typeface="Lustria"/>
              <a:sym typeface="Lustria"/>
            </a:endParaRPr>
          </a:p>
        </p:txBody>
      </p:sp>
      <p:sp>
        <p:nvSpPr>
          <p:cNvPr id="8" name="TextBox 8"/>
          <p:cNvSpPr txBox="1"/>
          <p:nvPr/>
        </p:nvSpPr>
        <p:spPr>
          <a:xfrm>
            <a:off x="344434" y="7343856"/>
            <a:ext cx="16349633" cy="1170940"/>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FFFFFF"/>
                </a:solidFill>
                <a:latin typeface="Lustria"/>
                <a:ea typeface="Lustria"/>
                <a:cs typeface="Lustria"/>
                <a:sym typeface="Lustria"/>
              </a:rPr>
              <a:t>Developed an AI Image Detection Platform as a website to ensure ease of use for users.</a:t>
            </a:r>
          </a:p>
        </p:txBody>
      </p:sp>
      <p:sp>
        <p:nvSpPr>
          <p:cNvPr id="9" name="TextBox 9"/>
          <p:cNvSpPr txBox="1"/>
          <p:nvPr/>
        </p:nvSpPr>
        <p:spPr>
          <a:xfrm>
            <a:off x="344434" y="8915440"/>
            <a:ext cx="16349633" cy="11709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Faster responses were provided, we also offered a caching service for previously checked images.</a:t>
            </a:r>
          </a:p>
        </p:txBody>
      </p:sp>
      <p:sp>
        <p:nvSpPr>
          <p:cNvPr id="10" name="TextBox 10"/>
          <p:cNvSpPr txBox="1"/>
          <p:nvPr/>
        </p:nvSpPr>
        <p:spPr>
          <a:xfrm>
            <a:off x="1310146" y="5613488"/>
            <a:ext cx="16952833" cy="1170940"/>
          </a:xfrm>
          <a:prstGeom prst="rect">
            <a:avLst/>
          </a:prstGeom>
        </p:spPr>
        <p:txBody>
          <a:bodyPr lIns="0" tIns="0" rIns="0" bIns="0" rtlCol="0" anchor="t">
            <a:spAutoFit/>
          </a:bodyPr>
          <a:lstStyle/>
          <a:p>
            <a:pPr algn="l">
              <a:lnSpc>
                <a:spcPts val="4759"/>
              </a:lnSpc>
            </a:pPr>
            <a:r>
              <a:rPr lang="en-US" sz="3399" dirty="0">
                <a:solidFill>
                  <a:srgbClr val="FFFFFF"/>
                </a:solidFill>
                <a:latin typeface="Lustria"/>
                <a:ea typeface="Lustria"/>
                <a:cs typeface="Lustria"/>
                <a:sym typeface="Lustria"/>
              </a:rPr>
              <a:t>-Improved the model's ability to generalize across different contexts and image types.</a:t>
            </a:r>
          </a:p>
        </p:txBody>
      </p:sp>
      <p:sp>
        <p:nvSpPr>
          <p:cNvPr id="11" name="TextBox 11"/>
          <p:cNvSpPr txBox="1"/>
          <p:nvPr/>
        </p:nvSpPr>
        <p:spPr>
          <a:xfrm>
            <a:off x="1310146" y="6798250"/>
            <a:ext cx="10690622" cy="570865"/>
          </a:xfrm>
          <a:prstGeom prst="rect">
            <a:avLst/>
          </a:prstGeom>
        </p:spPr>
        <p:txBody>
          <a:bodyPr lIns="0" tIns="0" rIns="0" bIns="0" rtlCol="0" anchor="t">
            <a:spAutoFit/>
          </a:bodyPr>
          <a:lstStyle/>
          <a:p>
            <a:pPr algn="l">
              <a:lnSpc>
                <a:spcPts val="4759"/>
              </a:lnSpc>
            </a:pPr>
            <a:r>
              <a:rPr lang="en-US" sz="3399" dirty="0">
                <a:solidFill>
                  <a:srgbClr val="FFFFFF"/>
                </a:solidFill>
                <a:latin typeface="Lustria"/>
                <a:ea typeface="Lustria"/>
                <a:cs typeface="Lustria"/>
                <a:sym typeface="Lustria"/>
              </a:rPr>
              <a:t>-Leveraged transfer learning from </a:t>
            </a:r>
            <a:r>
              <a:rPr lang="en-US" sz="3399" dirty="0" err="1">
                <a:solidFill>
                  <a:srgbClr val="FFFFFF"/>
                </a:solidFill>
                <a:latin typeface="Lustria"/>
                <a:ea typeface="Lustria"/>
                <a:cs typeface="Lustria"/>
                <a:sym typeface="Lustria"/>
              </a:rPr>
              <a:t>pretrained</a:t>
            </a:r>
            <a:r>
              <a:rPr lang="en-US" sz="3399" dirty="0">
                <a:solidFill>
                  <a:srgbClr val="FFFFFF"/>
                </a:solidFill>
                <a:latin typeface="Lustria"/>
                <a:ea typeface="Lustria"/>
                <a:cs typeface="Lustria"/>
                <a:sym typeface="Lustria"/>
              </a:rPr>
              <a:t> models.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7268"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3496204" y="19091"/>
            <a:ext cx="12640204" cy="1052183"/>
          </a:xfrm>
          <a:prstGeom prst="rect">
            <a:avLst/>
          </a:prstGeom>
        </p:spPr>
        <p:txBody>
          <a:bodyPr lIns="0" tIns="0" rIns="0" bIns="0" rtlCol="0" anchor="t">
            <a:spAutoFit/>
          </a:bodyPr>
          <a:lstStyle/>
          <a:p>
            <a:pPr marL="0" lvl="0" indent="0" algn="ctr">
              <a:lnSpc>
                <a:spcPts val="8680"/>
              </a:lnSpc>
              <a:spcBef>
                <a:spcPct val="0"/>
              </a:spcBef>
            </a:pPr>
            <a:r>
              <a:rPr lang="en-US" sz="6200">
                <a:solidFill>
                  <a:srgbClr val="FFFFFF"/>
                </a:solidFill>
                <a:latin typeface="Pattanakarn Bold"/>
                <a:ea typeface="Pattanakarn Bold"/>
                <a:cs typeface="Pattanakarn Bold"/>
                <a:sym typeface="Pattanakarn Bold"/>
              </a:rPr>
              <a:t>Future Work</a:t>
            </a:r>
          </a:p>
        </p:txBody>
      </p:sp>
      <p:sp>
        <p:nvSpPr>
          <p:cNvPr id="5" name="TextBox 5"/>
          <p:cNvSpPr txBox="1"/>
          <p:nvPr/>
        </p:nvSpPr>
        <p:spPr>
          <a:xfrm>
            <a:off x="316870" y="1679079"/>
            <a:ext cx="17456780" cy="166179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Lustria"/>
                <a:ea typeface="Lustria"/>
                <a:cs typeface="Lustria"/>
                <a:sym typeface="Lustria"/>
              </a:rPr>
              <a:t>We aim to enhance our model by incorporating confidence scores for each prediction. This means not only providing a binary classification (real or fake) but also a probability score that indicates the model's confidence in its prediction. </a:t>
            </a:r>
          </a:p>
        </p:txBody>
      </p:sp>
      <p:sp>
        <p:nvSpPr>
          <p:cNvPr id="6" name="TextBox 6"/>
          <p:cNvSpPr txBox="1"/>
          <p:nvPr/>
        </p:nvSpPr>
        <p:spPr>
          <a:xfrm>
            <a:off x="316870" y="4059694"/>
            <a:ext cx="17971130" cy="166179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Lustria"/>
                <a:ea typeface="Lustria"/>
                <a:cs typeface="Lustria"/>
                <a:sym typeface="Lustria"/>
              </a:rPr>
              <a:t>We plan to extend our current image-based model to handle video data. This involves creating algorithms that can analyze each frame of a video and detect if any part of the video has been manipulated.</a:t>
            </a:r>
          </a:p>
        </p:txBody>
      </p:sp>
      <p:sp>
        <p:nvSpPr>
          <p:cNvPr id="7" name="TextBox 7"/>
          <p:cNvSpPr txBox="1"/>
          <p:nvPr/>
        </p:nvSpPr>
        <p:spPr>
          <a:xfrm>
            <a:off x="514350" y="6440309"/>
            <a:ext cx="17773650" cy="166179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Lustria"/>
                <a:ea typeface="Lustria"/>
                <a:cs typeface="Lustria"/>
                <a:sym typeface="Lustria"/>
              </a:rPr>
              <a:t>Improving the model's accuracy ensures that the model is more reliable and effective in detecting fake images, minimizing errors, and increasing the overall robustness of the detection system.</a:t>
            </a:r>
          </a:p>
        </p:txBody>
      </p:sp>
      <p:sp>
        <p:nvSpPr>
          <p:cNvPr id="8" name="TextBox 8"/>
          <p:cNvSpPr txBox="1"/>
          <p:nvPr/>
        </p:nvSpPr>
        <p:spPr>
          <a:xfrm>
            <a:off x="514350" y="8644255"/>
            <a:ext cx="16834485" cy="53784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Lustria"/>
                <a:ea typeface="Lustria"/>
                <a:cs typeface="Lustria"/>
                <a:sym typeface="Lustria"/>
              </a:rPr>
              <a:t>Deploy our model on a publicly accessible website, moving beyond a local host setup.</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3717573" y="-244297"/>
            <a:ext cx="10189494" cy="10531297"/>
          </a:xfrm>
          <a:custGeom>
            <a:avLst/>
            <a:gdLst/>
            <a:ahLst/>
            <a:cxnLst/>
            <a:rect l="l" t="t" r="r" b="b"/>
            <a:pathLst>
              <a:path w="10189494" h="10531297">
                <a:moveTo>
                  <a:pt x="0" y="0"/>
                </a:moveTo>
                <a:lnTo>
                  <a:pt x="10189495" y="0"/>
                </a:lnTo>
                <a:lnTo>
                  <a:pt x="10189495" y="10531297"/>
                </a:lnTo>
                <a:lnTo>
                  <a:pt x="0" y="10531297"/>
                </a:lnTo>
                <a:lnTo>
                  <a:pt x="0" y="0"/>
                </a:lnTo>
                <a:close/>
              </a:path>
            </a:pathLst>
          </a:custGeom>
          <a:blipFill>
            <a:blip r:embed="rId4"/>
            <a:stretch>
              <a:fillRect l="-1469" r="-1885"/>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7268"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538174" y="361913"/>
            <a:ext cx="7767626" cy="1654299"/>
          </a:xfrm>
          <a:prstGeom prst="rect">
            <a:avLst/>
          </a:prstGeom>
        </p:spPr>
        <p:txBody>
          <a:bodyPr wrap="square" lIns="0" tIns="0" rIns="0" bIns="0" rtlCol="0" anchor="t">
            <a:spAutoFit/>
          </a:bodyPr>
          <a:lstStyle/>
          <a:p>
            <a:pPr marL="0" lvl="0" indent="0" algn="ctr">
              <a:lnSpc>
                <a:spcPts val="12880"/>
              </a:lnSpc>
              <a:spcBef>
                <a:spcPct val="0"/>
              </a:spcBef>
            </a:pPr>
            <a:r>
              <a:rPr lang="en-US" sz="9200" dirty="0" smtClean="0">
                <a:solidFill>
                  <a:srgbClr val="FFFFFF"/>
                </a:solidFill>
                <a:latin typeface="Pattanakarn Bold"/>
                <a:ea typeface="Pattanakarn Bold"/>
                <a:cs typeface="Pattanakarn Bold"/>
                <a:sym typeface="Pattanakarn Bold"/>
              </a:rPr>
              <a:t>Introduction</a:t>
            </a:r>
            <a:endParaRPr lang="en-US" sz="9200" dirty="0">
              <a:solidFill>
                <a:srgbClr val="FFFFFF"/>
              </a:solidFill>
              <a:latin typeface="Pattanakarn Bold"/>
              <a:ea typeface="Pattanakarn Bold"/>
              <a:cs typeface="Pattanakarn Bold"/>
              <a:sym typeface="Pattanakarn Bold"/>
            </a:endParaRPr>
          </a:p>
        </p:txBody>
      </p:sp>
      <p:sp>
        <p:nvSpPr>
          <p:cNvPr id="5" name="TextBox 5"/>
          <p:cNvSpPr txBox="1"/>
          <p:nvPr/>
        </p:nvSpPr>
        <p:spPr>
          <a:xfrm>
            <a:off x="-1004254" y="1885214"/>
            <a:ext cx="14263054" cy="887095"/>
          </a:xfrm>
          <a:prstGeom prst="rect">
            <a:avLst/>
          </a:prstGeom>
        </p:spPr>
        <p:txBody>
          <a:bodyPr lIns="0" tIns="0" rIns="0" bIns="0" rtlCol="0" anchor="t">
            <a:spAutoFit/>
          </a:bodyPr>
          <a:lstStyle/>
          <a:p>
            <a:pPr marL="0" lvl="0" indent="0" algn="ctr">
              <a:lnSpc>
                <a:spcPts val="7279"/>
              </a:lnSpc>
              <a:spcBef>
                <a:spcPct val="0"/>
              </a:spcBef>
            </a:pPr>
            <a:r>
              <a:rPr lang="en-US" sz="5199" dirty="0">
                <a:solidFill>
                  <a:srgbClr val="FFFFFF"/>
                </a:solidFill>
                <a:latin typeface="Pattanakarn"/>
                <a:ea typeface="Pattanakarn"/>
                <a:cs typeface="Pattanakarn"/>
                <a:sym typeface="Pattanakarn"/>
              </a:rPr>
              <a:t>AI vs AI: </a:t>
            </a:r>
            <a:r>
              <a:rPr lang="en-US" sz="5199" dirty="0" smtClean="0">
                <a:solidFill>
                  <a:srgbClr val="FFFFFF"/>
                </a:solidFill>
                <a:latin typeface="Pattanakarn"/>
                <a:ea typeface="Pattanakarn"/>
                <a:cs typeface="Pattanakarn"/>
                <a:sym typeface="Pattanakarn"/>
              </a:rPr>
              <a:t>Can </a:t>
            </a:r>
            <a:r>
              <a:rPr lang="en-US" sz="5199" dirty="0">
                <a:solidFill>
                  <a:srgbClr val="FFFFFF"/>
                </a:solidFill>
                <a:latin typeface="Pattanakarn"/>
                <a:ea typeface="Pattanakarn"/>
                <a:cs typeface="Pattanakarn"/>
                <a:sym typeface="Pattanakarn"/>
              </a:rPr>
              <a:t>AI overcome itself?</a:t>
            </a:r>
          </a:p>
        </p:txBody>
      </p:sp>
      <p:sp>
        <p:nvSpPr>
          <p:cNvPr id="6" name="TextBox 6"/>
          <p:cNvSpPr txBox="1"/>
          <p:nvPr/>
        </p:nvSpPr>
        <p:spPr>
          <a:xfrm>
            <a:off x="780645" y="3186521"/>
            <a:ext cx="14731117" cy="1170940"/>
          </a:xfrm>
          <a:prstGeom prst="rect">
            <a:avLst/>
          </a:prstGeom>
        </p:spPr>
        <p:txBody>
          <a:bodyPr lIns="0" tIns="0" rIns="0" bIns="0" rtlCol="0" anchor="t">
            <a:spAutoFit/>
          </a:bodyPr>
          <a:lstStyle/>
          <a:p>
            <a:pPr marL="0" lvl="0" indent="0" algn="l">
              <a:lnSpc>
                <a:spcPts val="4759"/>
              </a:lnSpc>
              <a:spcBef>
                <a:spcPct val="0"/>
              </a:spcBef>
            </a:pPr>
            <a:r>
              <a:rPr lang="en-US" sz="3399">
                <a:solidFill>
                  <a:srgbClr val="FFFFFF"/>
                </a:solidFill>
                <a:latin typeface="Lustria"/>
                <a:ea typeface="Lustria"/>
                <a:cs typeface="Lustria"/>
                <a:sym typeface="Lustria"/>
              </a:rPr>
              <a:t>In digital age, everyday countless of fake images are generated by AI. How can AI face this challenge?   </a:t>
            </a:r>
          </a:p>
        </p:txBody>
      </p:sp>
      <p:sp>
        <p:nvSpPr>
          <p:cNvPr id="7" name="TextBox 7"/>
          <p:cNvSpPr txBox="1"/>
          <p:nvPr/>
        </p:nvSpPr>
        <p:spPr>
          <a:xfrm>
            <a:off x="599963" y="5360799"/>
            <a:ext cx="14263054" cy="887095"/>
          </a:xfrm>
          <a:prstGeom prst="rect">
            <a:avLst/>
          </a:prstGeom>
        </p:spPr>
        <p:txBody>
          <a:bodyPr lIns="0" tIns="0" rIns="0" bIns="0" rtlCol="0" anchor="t">
            <a:spAutoFit/>
          </a:bodyPr>
          <a:lstStyle/>
          <a:p>
            <a:pPr marL="0" lvl="0" indent="0" algn="l">
              <a:lnSpc>
                <a:spcPts val="7279"/>
              </a:lnSpc>
              <a:spcBef>
                <a:spcPct val="0"/>
              </a:spcBef>
            </a:pPr>
            <a:r>
              <a:rPr lang="en-US" sz="5199">
                <a:solidFill>
                  <a:srgbClr val="FFFFFF"/>
                </a:solidFill>
                <a:latin typeface="Pattanakarn"/>
                <a:ea typeface="Pattanakarn"/>
                <a:cs typeface="Pattanakarn"/>
                <a:sym typeface="Pattanakarn"/>
              </a:rPr>
              <a:t>Project Idea</a:t>
            </a:r>
          </a:p>
        </p:txBody>
      </p:sp>
      <p:sp>
        <p:nvSpPr>
          <p:cNvPr id="8" name="TextBox 8"/>
          <p:cNvSpPr txBox="1"/>
          <p:nvPr/>
        </p:nvSpPr>
        <p:spPr>
          <a:xfrm>
            <a:off x="599963" y="6575751"/>
            <a:ext cx="14731117" cy="570865"/>
          </a:xfrm>
          <a:prstGeom prst="rect">
            <a:avLst/>
          </a:prstGeom>
        </p:spPr>
        <p:txBody>
          <a:bodyPr lIns="0" tIns="0" rIns="0" bIns="0" rtlCol="0" anchor="t">
            <a:spAutoFit/>
          </a:bodyPr>
          <a:lstStyle/>
          <a:p>
            <a:pPr marL="0" lvl="0" indent="0" algn="l">
              <a:lnSpc>
                <a:spcPts val="4759"/>
              </a:lnSpc>
              <a:spcBef>
                <a:spcPct val="0"/>
              </a:spcBef>
            </a:pPr>
            <a:r>
              <a:rPr lang="en-US" sz="3399">
                <a:solidFill>
                  <a:srgbClr val="FFFFFF"/>
                </a:solidFill>
                <a:latin typeface="Lustria"/>
                <a:ea typeface="Lustria"/>
                <a:cs typeface="Lustria"/>
                <a:sym typeface="Lustria"/>
              </a:rPr>
              <a:t>The use of AI to detect AI-generated images.</a:t>
            </a:r>
          </a:p>
        </p:txBody>
      </p:sp>
      <p:sp>
        <p:nvSpPr>
          <p:cNvPr id="9" name="TextBox 9"/>
          <p:cNvSpPr txBox="1"/>
          <p:nvPr/>
        </p:nvSpPr>
        <p:spPr>
          <a:xfrm>
            <a:off x="599963" y="7470467"/>
            <a:ext cx="15268013" cy="1170940"/>
          </a:xfrm>
          <a:prstGeom prst="rect">
            <a:avLst/>
          </a:prstGeom>
        </p:spPr>
        <p:txBody>
          <a:bodyPr lIns="0" tIns="0" rIns="0" bIns="0" rtlCol="0" anchor="t">
            <a:spAutoFit/>
          </a:bodyPr>
          <a:lstStyle/>
          <a:p>
            <a:pPr marL="0" lvl="0" indent="0" algn="l">
              <a:lnSpc>
                <a:spcPts val="4759"/>
              </a:lnSpc>
              <a:spcBef>
                <a:spcPct val="0"/>
              </a:spcBef>
            </a:pPr>
            <a:r>
              <a:rPr lang="en-US" sz="3399">
                <a:solidFill>
                  <a:srgbClr val="FFFFFF"/>
                </a:solidFill>
                <a:latin typeface="Lustria"/>
                <a:ea typeface="Lustria"/>
                <a:cs typeface="Lustria"/>
                <a:sym typeface="Lustria"/>
              </a:rPr>
              <a:t>The project aims to develop a system for detecting AI-generated images and provide a way to distinguish them from real images</a:t>
            </a:r>
            <a:r>
              <a:rPr lang="en-US" sz="3399">
                <a:solidFill>
                  <a:srgbClr val="000000"/>
                </a:solidFill>
                <a:latin typeface="Lustria"/>
                <a:ea typeface="Lustria"/>
                <a:cs typeface="Lustria"/>
                <a:sym typeface="Lustria"/>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245854"/>
            <a:ext cx="20838060" cy="10912098"/>
          </a:xfrm>
          <a:custGeom>
            <a:avLst/>
            <a:gdLst/>
            <a:ahLst/>
            <a:cxnLst/>
            <a:rect l="l" t="t" r="r" b="b"/>
            <a:pathLst>
              <a:path w="20838060" h="10912098">
                <a:moveTo>
                  <a:pt x="0" y="0"/>
                </a:moveTo>
                <a:lnTo>
                  <a:pt x="20838060" y="0"/>
                </a:lnTo>
                <a:lnTo>
                  <a:pt x="20838060" y="10912099"/>
                </a:lnTo>
                <a:lnTo>
                  <a:pt x="0" y="10912099"/>
                </a:lnTo>
                <a:lnTo>
                  <a:pt x="0" y="0"/>
                </a:lnTo>
                <a:close/>
              </a:path>
            </a:pathLst>
          </a:custGeom>
          <a:blipFill>
            <a:blip r:embed="rId2">
              <a:alphaModFix amt="25000"/>
            </a:blip>
            <a:stretch>
              <a:fillRect l="-6984" t="-10478" r="-2690"/>
            </a:stretch>
          </a:blipFill>
        </p:spPr>
      </p:sp>
      <p:sp>
        <p:nvSpPr>
          <p:cNvPr id="3" name="Freeform 3"/>
          <p:cNvSpPr/>
          <p:nvPr/>
        </p:nvSpPr>
        <p:spPr>
          <a:xfrm>
            <a:off x="0"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10003654" y="813985"/>
            <a:ext cx="7791431" cy="8792422"/>
          </a:xfrm>
          <a:custGeom>
            <a:avLst/>
            <a:gdLst/>
            <a:ahLst/>
            <a:cxnLst/>
            <a:rect l="l" t="t" r="r" b="b"/>
            <a:pathLst>
              <a:path w="7791431" h="8792422">
                <a:moveTo>
                  <a:pt x="0" y="0"/>
                </a:moveTo>
                <a:lnTo>
                  <a:pt x="7791430" y="0"/>
                </a:lnTo>
                <a:lnTo>
                  <a:pt x="7791430" y="8792422"/>
                </a:lnTo>
                <a:lnTo>
                  <a:pt x="0" y="8792422"/>
                </a:lnTo>
                <a:lnTo>
                  <a:pt x="0" y="0"/>
                </a:lnTo>
                <a:close/>
              </a:path>
            </a:pathLst>
          </a:custGeom>
          <a:blipFill>
            <a:blip r:embed="rId4"/>
            <a:stretch>
              <a:fillRect l="-4465" r="-8381"/>
            </a:stretch>
          </a:blipFill>
        </p:spPr>
      </p:sp>
      <p:sp>
        <p:nvSpPr>
          <p:cNvPr id="5" name="Freeform 5"/>
          <p:cNvSpPr/>
          <p:nvPr/>
        </p:nvSpPr>
        <p:spPr>
          <a:xfrm>
            <a:off x="1132083" y="1993926"/>
            <a:ext cx="8853386" cy="5939817"/>
          </a:xfrm>
          <a:custGeom>
            <a:avLst/>
            <a:gdLst/>
            <a:ahLst/>
            <a:cxnLst/>
            <a:rect l="l" t="t" r="r" b="b"/>
            <a:pathLst>
              <a:path w="8853386" h="5939817">
                <a:moveTo>
                  <a:pt x="0" y="0"/>
                </a:moveTo>
                <a:lnTo>
                  <a:pt x="8853387" y="0"/>
                </a:lnTo>
                <a:lnTo>
                  <a:pt x="8853387" y="5939818"/>
                </a:lnTo>
                <a:lnTo>
                  <a:pt x="0" y="593981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50900" y="2661210"/>
            <a:ext cx="10687652" cy="4140379"/>
          </a:xfrm>
          <a:prstGeom prst="rect">
            <a:avLst/>
          </a:prstGeom>
        </p:spPr>
        <p:txBody>
          <a:bodyPr lIns="0" tIns="0" rIns="0" bIns="0" rtlCol="0" anchor="t">
            <a:spAutoFit/>
          </a:bodyPr>
          <a:lstStyle/>
          <a:p>
            <a:pPr algn="ctr">
              <a:lnSpc>
                <a:spcPts val="11016"/>
              </a:lnSpc>
            </a:pPr>
            <a:r>
              <a:rPr lang="en-US" sz="7868" u="sng">
                <a:solidFill>
                  <a:srgbClr val="FFFFFF"/>
                </a:solidFill>
                <a:latin typeface="Pattanakarn Bold Italics"/>
                <a:ea typeface="Pattanakarn Bold Italics"/>
                <a:cs typeface="Pattanakarn Bold Italics"/>
                <a:sym typeface="Pattanakarn Bold Italics"/>
              </a:rPr>
              <a:t>02</a:t>
            </a:r>
          </a:p>
          <a:p>
            <a:pPr marL="0" lvl="0" indent="0" algn="ctr">
              <a:lnSpc>
                <a:spcPts val="11016"/>
              </a:lnSpc>
              <a:spcBef>
                <a:spcPct val="0"/>
              </a:spcBef>
            </a:pPr>
            <a:r>
              <a:rPr lang="en-US" sz="7868">
                <a:solidFill>
                  <a:srgbClr val="FFFFFF"/>
                </a:solidFill>
                <a:latin typeface="Pattanakarn Bold"/>
                <a:ea typeface="Pattanakarn Bold"/>
                <a:cs typeface="Pattanakarn Bold"/>
                <a:sym typeface="Pattanakarn Bold"/>
              </a:rPr>
              <a:t>Problem Significance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7268" y="0"/>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TextBox 4"/>
          <p:cNvSpPr txBox="1"/>
          <p:nvPr/>
        </p:nvSpPr>
        <p:spPr>
          <a:xfrm>
            <a:off x="2419536" y="150178"/>
            <a:ext cx="13090998" cy="1576069"/>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FFFFFF"/>
                </a:solidFill>
                <a:latin typeface="Pattanakarn Bold"/>
                <a:ea typeface="Pattanakarn Bold"/>
                <a:cs typeface="Pattanakarn Bold"/>
                <a:sym typeface="Pattanakarn Bold"/>
              </a:rPr>
              <a:t>Problem Statement:</a:t>
            </a:r>
          </a:p>
        </p:txBody>
      </p:sp>
      <p:sp>
        <p:nvSpPr>
          <p:cNvPr id="5" name="TextBox 5"/>
          <p:cNvSpPr txBox="1"/>
          <p:nvPr/>
        </p:nvSpPr>
        <p:spPr>
          <a:xfrm>
            <a:off x="1278326" y="2315217"/>
            <a:ext cx="18109035" cy="1251453"/>
          </a:xfrm>
          <a:prstGeom prst="rect">
            <a:avLst/>
          </a:prstGeom>
        </p:spPr>
        <p:txBody>
          <a:bodyPr lIns="0" tIns="0" rIns="0" bIns="0" rtlCol="0" anchor="t">
            <a:spAutoFit/>
          </a:bodyPr>
          <a:lstStyle/>
          <a:p>
            <a:pPr marL="778361" lvl="1" indent="-389180" algn="l">
              <a:lnSpc>
                <a:spcPts val="5047"/>
              </a:lnSpc>
              <a:buFont typeface="Arial"/>
              <a:buChar char="•"/>
            </a:pPr>
            <a:r>
              <a:rPr lang="en-US" sz="3605">
                <a:solidFill>
                  <a:srgbClr val="FFFFFF"/>
                </a:solidFill>
                <a:latin typeface="Lustria"/>
                <a:ea typeface="Lustria"/>
                <a:cs typeface="Lustria"/>
                <a:sym typeface="Lustria"/>
              </a:rPr>
              <a:t>AI Generators produce realistic content that are indistinguishable from</a:t>
            </a:r>
          </a:p>
          <a:p>
            <a:pPr algn="just">
              <a:lnSpc>
                <a:spcPts val="5047"/>
              </a:lnSpc>
              <a:spcBef>
                <a:spcPct val="0"/>
              </a:spcBef>
            </a:pPr>
            <a:r>
              <a:rPr lang="en-US" sz="3605">
                <a:solidFill>
                  <a:srgbClr val="FFFFFF"/>
                </a:solidFill>
                <a:latin typeface="Lustria"/>
                <a:ea typeface="Lustria"/>
                <a:cs typeface="Lustria"/>
                <a:sym typeface="Lustria"/>
              </a:rPr>
              <a:t>      real one.</a:t>
            </a:r>
          </a:p>
        </p:txBody>
      </p:sp>
      <p:sp>
        <p:nvSpPr>
          <p:cNvPr id="6" name="TextBox 6"/>
          <p:cNvSpPr txBox="1"/>
          <p:nvPr/>
        </p:nvSpPr>
        <p:spPr>
          <a:xfrm>
            <a:off x="1278326" y="4376295"/>
            <a:ext cx="14731117"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The risks of misinformation, manipulation, and unethical purposes.</a:t>
            </a:r>
          </a:p>
        </p:txBody>
      </p:sp>
      <p:sp>
        <p:nvSpPr>
          <p:cNvPr id="7" name="TextBox 7"/>
          <p:cNvSpPr txBox="1"/>
          <p:nvPr/>
        </p:nvSpPr>
        <p:spPr>
          <a:xfrm>
            <a:off x="1278326" y="5758750"/>
            <a:ext cx="14731117" cy="11709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AI-generated content can be used to manipulate public opinion, deceive individuals, and do various forms of cybercrime.</a:t>
            </a:r>
          </a:p>
        </p:txBody>
      </p:sp>
      <p:sp>
        <p:nvSpPr>
          <p:cNvPr id="8" name="TextBox 8"/>
          <p:cNvSpPr txBox="1"/>
          <p:nvPr/>
        </p:nvSpPr>
        <p:spPr>
          <a:xfrm>
            <a:off x="1278326" y="7454004"/>
            <a:ext cx="14731117" cy="11709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ustria"/>
                <a:ea typeface="Lustria"/>
                <a:cs typeface="Lustria"/>
                <a:sym typeface="Lustria"/>
              </a:rPr>
              <a:t>Fake images can be used to harass or bully individuals, causing psychological harm sometimes leads to suicide.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510363" y="689292"/>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pic>
        <p:nvPicPr>
          <p:cNvPr id="4" name="Picture 4"/>
          <p:cNvPicPr>
            <a:picLocks noChangeAspect="1"/>
          </p:cNvPicPr>
          <p:nvPr/>
        </p:nvPicPr>
        <p:blipFill>
          <a:blip r:embed="rId4"/>
          <a:stretch>
            <a:fillRect/>
          </a:stretch>
        </p:blipFill>
        <p:spPr>
          <a:xfrm>
            <a:off x="1441304" y="2980188"/>
            <a:ext cx="4904108" cy="1463315"/>
          </a:xfrm>
          <a:prstGeom prst="rect">
            <a:avLst/>
          </a:prstGeom>
        </p:spPr>
      </p:pic>
      <p:sp>
        <p:nvSpPr>
          <p:cNvPr id="5" name="Freeform 5"/>
          <p:cNvSpPr/>
          <p:nvPr/>
        </p:nvSpPr>
        <p:spPr>
          <a:xfrm>
            <a:off x="415396" y="3153294"/>
            <a:ext cx="1117104" cy="1117104"/>
          </a:xfrm>
          <a:custGeom>
            <a:avLst/>
            <a:gdLst/>
            <a:ahLst/>
            <a:cxnLst/>
            <a:rect l="l" t="t" r="r" b="b"/>
            <a:pathLst>
              <a:path w="1117104" h="1117104">
                <a:moveTo>
                  <a:pt x="0" y="0"/>
                </a:moveTo>
                <a:lnTo>
                  <a:pt x="1117105" y="0"/>
                </a:lnTo>
                <a:lnTo>
                  <a:pt x="1117105" y="1117105"/>
                </a:lnTo>
                <a:lnTo>
                  <a:pt x="0" y="111710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394497" y="4783481"/>
            <a:ext cx="1008381" cy="1008381"/>
          </a:xfrm>
          <a:custGeom>
            <a:avLst/>
            <a:gdLst/>
            <a:ahLst/>
            <a:cxnLst/>
            <a:rect l="l" t="t" r="r" b="b"/>
            <a:pathLst>
              <a:path w="1008381" h="1008381">
                <a:moveTo>
                  <a:pt x="0" y="0"/>
                </a:moveTo>
                <a:lnTo>
                  <a:pt x="1008380" y="0"/>
                </a:lnTo>
                <a:lnTo>
                  <a:pt x="1008380" y="1008381"/>
                </a:lnTo>
                <a:lnTo>
                  <a:pt x="0" y="100838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502166" y="6306051"/>
            <a:ext cx="900711" cy="900711"/>
          </a:xfrm>
          <a:custGeom>
            <a:avLst/>
            <a:gdLst/>
            <a:ahLst/>
            <a:cxnLst/>
            <a:rect l="l" t="t" r="r" b="b"/>
            <a:pathLst>
              <a:path w="900711" h="900711">
                <a:moveTo>
                  <a:pt x="0" y="0"/>
                </a:moveTo>
                <a:lnTo>
                  <a:pt x="900711" y="0"/>
                </a:lnTo>
                <a:lnTo>
                  <a:pt x="900711" y="900711"/>
                </a:lnTo>
                <a:lnTo>
                  <a:pt x="0" y="90071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pic>
        <p:nvPicPr>
          <p:cNvPr id="8" name="Picture 8"/>
          <p:cNvPicPr>
            <a:picLocks noChangeAspect="1"/>
          </p:cNvPicPr>
          <p:nvPr/>
        </p:nvPicPr>
        <p:blipFill>
          <a:blip r:embed="rId11"/>
          <a:stretch>
            <a:fillRect/>
          </a:stretch>
        </p:blipFill>
        <p:spPr>
          <a:xfrm>
            <a:off x="1441304" y="5897375"/>
            <a:ext cx="4904108" cy="1463315"/>
          </a:xfrm>
          <a:prstGeom prst="rect">
            <a:avLst/>
          </a:prstGeom>
        </p:spPr>
      </p:pic>
      <p:pic>
        <p:nvPicPr>
          <p:cNvPr id="9" name="Picture 9"/>
          <p:cNvPicPr>
            <a:picLocks noChangeAspect="1"/>
          </p:cNvPicPr>
          <p:nvPr/>
        </p:nvPicPr>
        <p:blipFill>
          <a:blip r:embed="rId12"/>
          <a:stretch>
            <a:fillRect/>
          </a:stretch>
        </p:blipFill>
        <p:spPr>
          <a:xfrm>
            <a:off x="1378002" y="4556094"/>
            <a:ext cx="4904108" cy="1463315"/>
          </a:xfrm>
          <a:prstGeom prst="rect">
            <a:avLst/>
          </a:prstGeom>
        </p:spPr>
      </p:pic>
      <p:sp>
        <p:nvSpPr>
          <p:cNvPr id="10" name="Freeform 10"/>
          <p:cNvSpPr/>
          <p:nvPr/>
        </p:nvSpPr>
        <p:spPr>
          <a:xfrm>
            <a:off x="365585" y="7755706"/>
            <a:ext cx="1066203" cy="747675"/>
          </a:xfrm>
          <a:custGeom>
            <a:avLst/>
            <a:gdLst/>
            <a:ahLst/>
            <a:cxnLst/>
            <a:rect l="l" t="t" r="r" b="b"/>
            <a:pathLst>
              <a:path w="1066203" h="747675">
                <a:moveTo>
                  <a:pt x="0" y="0"/>
                </a:moveTo>
                <a:lnTo>
                  <a:pt x="1066204" y="0"/>
                </a:lnTo>
                <a:lnTo>
                  <a:pt x="1066204" y="747675"/>
                </a:lnTo>
                <a:lnTo>
                  <a:pt x="0" y="747675"/>
                </a:lnTo>
                <a:lnTo>
                  <a:pt x="0" y="0"/>
                </a:lnTo>
                <a:close/>
              </a:path>
            </a:pathLst>
          </a:custGeom>
          <a:blipFill>
            <a:blip r:embed="rId13"/>
            <a:stretch>
              <a:fillRect/>
            </a:stretch>
          </a:blipFill>
        </p:spPr>
      </p:sp>
      <p:pic>
        <p:nvPicPr>
          <p:cNvPr id="11" name="Picture 11"/>
          <p:cNvPicPr>
            <a:picLocks noChangeAspect="1"/>
          </p:cNvPicPr>
          <p:nvPr/>
        </p:nvPicPr>
        <p:blipFill>
          <a:blip r:embed="rId14"/>
          <a:stretch>
            <a:fillRect/>
          </a:stretch>
        </p:blipFill>
        <p:spPr>
          <a:xfrm>
            <a:off x="1441304" y="7347030"/>
            <a:ext cx="4904108" cy="1463315"/>
          </a:xfrm>
          <a:prstGeom prst="rect">
            <a:avLst/>
          </a:prstGeom>
        </p:spPr>
      </p:pic>
      <p:sp>
        <p:nvSpPr>
          <p:cNvPr id="12" name="Freeform 12"/>
          <p:cNvSpPr/>
          <p:nvPr/>
        </p:nvSpPr>
        <p:spPr>
          <a:xfrm>
            <a:off x="502166" y="8938119"/>
            <a:ext cx="1030335" cy="857753"/>
          </a:xfrm>
          <a:custGeom>
            <a:avLst/>
            <a:gdLst/>
            <a:ahLst/>
            <a:cxnLst/>
            <a:rect l="l" t="t" r="r" b="b"/>
            <a:pathLst>
              <a:path w="1030335" h="857753">
                <a:moveTo>
                  <a:pt x="0" y="0"/>
                </a:moveTo>
                <a:lnTo>
                  <a:pt x="1030335" y="0"/>
                </a:lnTo>
                <a:lnTo>
                  <a:pt x="1030335" y="857754"/>
                </a:lnTo>
                <a:lnTo>
                  <a:pt x="0" y="857754"/>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pic>
        <p:nvPicPr>
          <p:cNvPr id="13" name="Picture 13"/>
          <p:cNvPicPr>
            <a:picLocks noChangeAspect="1"/>
          </p:cNvPicPr>
          <p:nvPr/>
        </p:nvPicPr>
        <p:blipFill>
          <a:blip r:embed="rId17"/>
          <a:stretch>
            <a:fillRect/>
          </a:stretch>
        </p:blipFill>
        <p:spPr>
          <a:xfrm>
            <a:off x="1441304" y="8793095"/>
            <a:ext cx="4904108" cy="1463315"/>
          </a:xfrm>
          <a:prstGeom prst="rect">
            <a:avLst/>
          </a:prstGeom>
        </p:spPr>
      </p:pic>
      <p:sp>
        <p:nvSpPr>
          <p:cNvPr id="14" name="TextBox 14"/>
          <p:cNvSpPr txBox="1"/>
          <p:nvPr/>
        </p:nvSpPr>
        <p:spPr>
          <a:xfrm>
            <a:off x="0" y="-180975"/>
            <a:ext cx="4403721" cy="1559559"/>
          </a:xfrm>
          <a:prstGeom prst="rect">
            <a:avLst/>
          </a:prstGeom>
        </p:spPr>
        <p:txBody>
          <a:bodyPr lIns="0" tIns="0" rIns="0" bIns="0" rtlCol="0" anchor="t">
            <a:spAutoFit/>
          </a:bodyPr>
          <a:lstStyle/>
          <a:p>
            <a:pPr marL="0" lvl="0" indent="0" algn="ctr">
              <a:lnSpc>
                <a:spcPts val="12740"/>
              </a:lnSpc>
              <a:spcBef>
                <a:spcPct val="0"/>
              </a:spcBef>
            </a:pPr>
            <a:r>
              <a:rPr lang="en-US" sz="9100">
                <a:solidFill>
                  <a:srgbClr val="FFFFFF"/>
                </a:solidFill>
                <a:latin typeface="Pattanakarn Bold"/>
                <a:ea typeface="Pattanakarn Bold"/>
                <a:cs typeface="Pattanakarn Bold"/>
                <a:sym typeface="Pattanakarn Bold"/>
              </a:rPr>
              <a:t>Why?</a:t>
            </a:r>
          </a:p>
        </p:txBody>
      </p:sp>
      <p:sp>
        <p:nvSpPr>
          <p:cNvPr id="15" name="TextBox 15"/>
          <p:cNvSpPr txBox="1"/>
          <p:nvPr/>
        </p:nvSpPr>
        <p:spPr>
          <a:xfrm>
            <a:off x="502166" y="1507375"/>
            <a:ext cx="15850222" cy="712469"/>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Lustria"/>
                <a:ea typeface="Lustria"/>
                <a:cs typeface="Lustria"/>
                <a:sym typeface="Lustria"/>
              </a:rPr>
              <a:t>Percentage of propagation of the AI-generated content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1931"/>
        </a:solidFill>
        <a:effectLst/>
      </p:bgPr>
    </p:bg>
    <p:spTree>
      <p:nvGrpSpPr>
        <p:cNvPr id="1" name=""/>
        <p:cNvGrpSpPr/>
        <p:nvPr/>
      </p:nvGrpSpPr>
      <p:grpSpPr>
        <a:xfrm>
          <a:off x="0" y="0"/>
          <a:ext cx="0" cy="0"/>
          <a:chOff x="0" y="0"/>
          <a:chExt cx="0" cy="0"/>
        </a:xfrm>
      </p:grpSpPr>
      <p:sp>
        <p:nvSpPr>
          <p:cNvPr id="2" name="Freeform 2"/>
          <p:cNvSpPr/>
          <p:nvPr/>
        </p:nvSpPr>
        <p:spPr>
          <a:xfrm>
            <a:off x="-1275030" y="0"/>
            <a:ext cx="20838060" cy="10912098"/>
          </a:xfrm>
          <a:custGeom>
            <a:avLst/>
            <a:gdLst/>
            <a:ahLst/>
            <a:cxnLst/>
            <a:rect l="l" t="t" r="r" b="b"/>
            <a:pathLst>
              <a:path w="20838060" h="10912098">
                <a:moveTo>
                  <a:pt x="0" y="0"/>
                </a:moveTo>
                <a:lnTo>
                  <a:pt x="20838060" y="0"/>
                </a:lnTo>
                <a:lnTo>
                  <a:pt x="20838060" y="10912098"/>
                </a:lnTo>
                <a:lnTo>
                  <a:pt x="0" y="10912098"/>
                </a:lnTo>
                <a:lnTo>
                  <a:pt x="0" y="0"/>
                </a:lnTo>
                <a:close/>
              </a:path>
            </a:pathLst>
          </a:custGeom>
          <a:blipFill>
            <a:blip r:embed="rId2">
              <a:alphaModFix amt="25000"/>
            </a:blip>
            <a:stretch>
              <a:fillRect l="-6984" t="-10478" r="-2690"/>
            </a:stretch>
          </a:blipFill>
        </p:spPr>
      </p:sp>
      <p:sp>
        <p:nvSpPr>
          <p:cNvPr id="3" name="Freeform 3"/>
          <p:cNvSpPr/>
          <p:nvPr/>
        </p:nvSpPr>
        <p:spPr>
          <a:xfrm>
            <a:off x="7268" y="133391"/>
            <a:ext cx="2042864" cy="10153609"/>
          </a:xfrm>
          <a:custGeom>
            <a:avLst/>
            <a:gdLst/>
            <a:ahLst/>
            <a:cxnLst/>
            <a:rect l="l" t="t" r="r" b="b"/>
            <a:pathLst>
              <a:path w="2042864" h="10153609">
                <a:moveTo>
                  <a:pt x="0" y="0"/>
                </a:moveTo>
                <a:lnTo>
                  <a:pt x="2042864" y="0"/>
                </a:lnTo>
                <a:lnTo>
                  <a:pt x="2042864" y="10153609"/>
                </a:lnTo>
                <a:lnTo>
                  <a:pt x="0" y="10153609"/>
                </a:lnTo>
                <a:lnTo>
                  <a:pt x="0" y="0"/>
                </a:lnTo>
                <a:close/>
              </a:path>
            </a:pathLst>
          </a:custGeom>
          <a:blipFill>
            <a:blip r:embed="rId3">
              <a:alphaModFix amt="19999"/>
            </a:blip>
            <a:stretch>
              <a:fillRect l="-302685" t="-40454" b="-23134"/>
            </a:stretch>
          </a:blipFill>
        </p:spPr>
      </p:sp>
      <p:sp>
        <p:nvSpPr>
          <p:cNvPr id="4" name="Freeform 4"/>
          <p:cNvSpPr/>
          <p:nvPr/>
        </p:nvSpPr>
        <p:spPr>
          <a:xfrm>
            <a:off x="695190" y="3390746"/>
            <a:ext cx="11234754" cy="6262462"/>
          </a:xfrm>
          <a:custGeom>
            <a:avLst/>
            <a:gdLst/>
            <a:ahLst/>
            <a:cxnLst/>
            <a:rect l="l" t="t" r="r" b="b"/>
            <a:pathLst>
              <a:path w="11234754" h="6262462">
                <a:moveTo>
                  <a:pt x="0" y="0"/>
                </a:moveTo>
                <a:lnTo>
                  <a:pt x="11234754" y="0"/>
                </a:lnTo>
                <a:lnTo>
                  <a:pt x="11234754" y="6262462"/>
                </a:lnTo>
                <a:lnTo>
                  <a:pt x="0" y="6262462"/>
                </a:lnTo>
                <a:lnTo>
                  <a:pt x="0" y="0"/>
                </a:lnTo>
                <a:close/>
              </a:path>
            </a:pathLst>
          </a:custGeom>
          <a:blipFill>
            <a:blip r:embed="rId4"/>
            <a:stretch>
              <a:fillRect t="-16186" b="-11634"/>
            </a:stretch>
          </a:blipFill>
        </p:spPr>
      </p:sp>
      <p:sp>
        <p:nvSpPr>
          <p:cNvPr id="5" name="TextBox 5"/>
          <p:cNvSpPr txBox="1"/>
          <p:nvPr/>
        </p:nvSpPr>
        <p:spPr>
          <a:xfrm>
            <a:off x="-151729" y="-47584"/>
            <a:ext cx="4403721" cy="1559559"/>
          </a:xfrm>
          <a:prstGeom prst="rect">
            <a:avLst/>
          </a:prstGeom>
        </p:spPr>
        <p:txBody>
          <a:bodyPr lIns="0" tIns="0" rIns="0" bIns="0" rtlCol="0" anchor="t">
            <a:spAutoFit/>
          </a:bodyPr>
          <a:lstStyle/>
          <a:p>
            <a:pPr marL="0" lvl="0" indent="0" algn="ctr">
              <a:lnSpc>
                <a:spcPts val="12740"/>
              </a:lnSpc>
              <a:spcBef>
                <a:spcPct val="0"/>
              </a:spcBef>
            </a:pPr>
            <a:r>
              <a:rPr lang="en-US" sz="9100">
                <a:solidFill>
                  <a:srgbClr val="FFFFFF"/>
                </a:solidFill>
                <a:latin typeface="Pattanakarn Bold"/>
                <a:ea typeface="Pattanakarn Bold"/>
                <a:cs typeface="Pattanakarn Bold"/>
                <a:sym typeface="Pattanakarn Bold"/>
              </a:rPr>
              <a:t>Why?</a:t>
            </a:r>
          </a:p>
        </p:txBody>
      </p:sp>
      <p:sp>
        <p:nvSpPr>
          <p:cNvPr id="6" name="TextBox 6"/>
          <p:cNvSpPr txBox="1"/>
          <p:nvPr/>
        </p:nvSpPr>
        <p:spPr>
          <a:xfrm>
            <a:off x="379709" y="1435775"/>
            <a:ext cx="17259300" cy="1526540"/>
          </a:xfrm>
          <a:prstGeom prst="rect">
            <a:avLst/>
          </a:prstGeom>
        </p:spPr>
        <p:txBody>
          <a:bodyPr lIns="0" tIns="0" rIns="0" bIns="0" rtlCol="0" anchor="t">
            <a:spAutoFit/>
          </a:bodyPr>
          <a:lstStyle/>
          <a:p>
            <a:pPr marL="0" lvl="0" indent="0" algn="l">
              <a:lnSpc>
                <a:spcPts val="6160"/>
              </a:lnSpc>
              <a:spcBef>
                <a:spcPct val="0"/>
              </a:spcBef>
            </a:pPr>
            <a:r>
              <a:rPr lang="en-US" sz="4400">
                <a:solidFill>
                  <a:srgbClr val="FFFFFF"/>
                </a:solidFill>
                <a:latin typeface="Lustria"/>
                <a:ea typeface="Lustria"/>
                <a:cs typeface="Lustria"/>
                <a:sym typeface="Lustria"/>
              </a:rPr>
              <a:t>People who agree that  “ I worry about what is real and what is fake on the internet”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2334</Words>
  <Application>Microsoft Office PowerPoint</Application>
  <PresentationFormat>Custom</PresentationFormat>
  <Paragraphs>283</Paragraphs>
  <Slides>48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Pattanakarn Italics</vt:lpstr>
      <vt:lpstr>Pattanakarn Bold Italics</vt:lpstr>
      <vt:lpstr>Pattanakarn Bold</vt:lpstr>
      <vt:lpstr>Calibri</vt:lpstr>
      <vt:lpstr>Pattanakarn</vt:lpstr>
      <vt:lpstr>Lustria</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 Presentation</dc:title>
  <cp:lastModifiedBy>Waad</cp:lastModifiedBy>
  <cp:revision>3</cp:revision>
  <dcterms:created xsi:type="dcterms:W3CDTF">2006-08-16T00:00:00Z</dcterms:created>
  <dcterms:modified xsi:type="dcterms:W3CDTF">2024-10-16T20:00:01Z</dcterms:modified>
  <dc:identifier>DAF8wgD9fdI</dc:identifier>
</cp:coreProperties>
</file>